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7" r:id="rId2"/>
    <p:sldId id="258" r:id="rId3"/>
    <p:sldId id="259" r:id="rId4"/>
    <p:sldId id="274" r:id="rId5"/>
    <p:sldId id="275" r:id="rId6"/>
    <p:sldId id="334" r:id="rId7"/>
    <p:sldId id="337" r:id="rId8"/>
    <p:sldId id="335" r:id="rId9"/>
    <p:sldId id="276" r:id="rId10"/>
    <p:sldId id="277" r:id="rId11"/>
    <p:sldId id="359" r:id="rId12"/>
    <p:sldId id="278" r:id="rId13"/>
    <p:sldId id="279" r:id="rId14"/>
    <p:sldId id="336" r:id="rId15"/>
    <p:sldId id="360" r:id="rId16"/>
    <p:sldId id="361" r:id="rId17"/>
    <p:sldId id="362" r:id="rId18"/>
    <p:sldId id="363" r:id="rId19"/>
    <p:sldId id="364" r:id="rId20"/>
    <p:sldId id="366" r:id="rId21"/>
    <p:sldId id="367" r:id="rId22"/>
    <p:sldId id="369" r:id="rId23"/>
    <p:sldId id="371" r:id="rId24"/>
    <p:sldId id="372" r:id="rId25"/>
    <p:sldId id="373" r:id="rId26"/>
    <p:sldId id="295" r:id="rId27"/>
    <p:sldId id="296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21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3" autoAdjust="0"/>
    <p:restoredTop sz="74876" autoAdjust="0"/>
  </p:normalViewPr>
  <p:slideViewPr>
    <p:cSldViewPr snapToGrid="0" snapToObjects="1">
      <p:cViewPr varScale="1">
        <p:scale>
          <a:sx n="96" d="100"/>
          <a:sy n="96" d="100"/>
        </p:scale>
        <p:origin x="15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-295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527BA-E620-4B31-90FF-596CD1140ED8}" type="datetimeFigureOut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FD7C5-18AD-484E-8BF8-F54EABEE53F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8409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6FF7C0A-4974-4C28-821B-ECC9AB88AB35}" type="datetimeFigureOut">
              <a:rPr lang="zh-CN" altLang="en-US"/>
              <a:pPr>
                <a:defRPr/>
              </a:pPr>
              <a:t>2019/9/15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3EAAB6E-5B0C-4403-BCAE-4497F7111D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7527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444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71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02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793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22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048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618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224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071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1546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71E399C-4214-4F56-83B5-DB01DE85FFFB}" type="slidenum">
              <a:rPr kumimoji="0" lang="zh-CN" altLang="en-US" sz="1300" smtClean="0">
                <a:latin typeface="Times" panose="02020603050405020304" pitchFamily="18" charset="0"/>
              </a:rPr>
              <a:pPr/>
              <a:t>19</a:t>
            </a:fld>
            <a:endParaRPr kumimoji="0" lang="en-US" altLang="zh-CN" sz="1300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248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AAB6E-5B0C-4403-BCAE-4497F7111D2D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818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/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9D0CE-3509-4E8E-949A-C3B880888C19}" type="datetime1">
              <a:rPr lang="en-US" altLang="zh-CN" smtClean="0"/>
              <a:pPr>
                <a:defRPr/>
              </a:pPr>
              <a:t>9/15/2019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34A5D-2D4C-48A6-9A48-87ECFC60EE0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BD2C2-5F06-4EB4-AA87-EEFF857BE0DF}" type="datetime1">
              <a:rPr lang="en-US" altLang="zh-CN" smtClean="0"/>
              <a:pPr>
                <a:defRPr/>
              </a:pPr>
              <a:t>9/15/2019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D486A-7E39-48E9-A9C0-1AF796321D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3F839-85B4-490C-82F0-8D97F31AC371}" type="datetime1">
              <a:rPr lang="en-US" altLang="zh-CN" smtClean="0"/>
              <a:pPr>
                <a:defRPr/>
              </a:pPr>
              <a:t>9/15/2019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118E4-4D2D-4361-A2A6-3CB632E74E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80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40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200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4D79-EB92-44CB-98BB-E2E6F3C0DA81}" type="datetime1">
              <a:rPr lang="en-US" altLang="zh-CN" smtClean="0"/>
              <a:pPr>
                <a:defRPr/>
              </a:pPr>
              <a:t>9/15/2019</a:t>
            </a:fld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96CDA1-B2C2-440A-BCF6-820C15D1F7D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页脚占位符 3"/>
          <p:cNvSpPr txBox="1">
            <a:spLocks/>
          </p:cNvSpPr>
          <p:nvPr userDrawn="1"/>
        </p:nvSpPr>
        <p:spPr>
          <a:xfrm>
            <a:off x="811212" y="6356350"/>
            <a:ext cx="5100857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Lecture 2: Imaging Fundamentals and Image Representation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/>
        </p:nvSpPr>
        <p:spPr>
          <a:xfrm>
            <a:off x="4495800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Oval 7"/>
          <p:cNvSpPr/>
          <p:nvPr/>
        </p:nvSpPr>
        <p:spPr>
          <a:xfrm>
            <a:off x="4695825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Oval 8"/>
          <p:cNvSpPr/>
          <p:nvPr/>
        </p:nvSpPr>
        <p:spPr>
          <a:xfrm>
            <a:off x="4297363" y="3924300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6605860-D548-4C5C-854B-99C91562E0AA}" type="datetime1">
              <a:rPr lang="en-US" altLang="zh-CN" smtClean="0"/>
              <a:pPr>
                <a:defRPr/>
              </a:pPr>
              <a:t>9/15/2019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0A4604-B824-4190-ACE8-B9585E4AAD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79304-0DCC-47C2-A532-658D86D85960}" type="datetime1">
              <a:rPr lang="en-US" altLang="zh-CN" smtClean="0"/>
              <a:pPr>
                <a:defRPr/>
              </a:pPr>
              <a:t>9/15/2019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6F52AB-F780-40DC-9AB9-526E1D1B47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845AC-A052-400C-97B6-526A9F50826C}" type="datetime1">
              <a:rPr lang="en-US" altLang="zh-CN" smtClean="0"/>
              <a:pPr>
                <a:defRPr/>
              </a:pPr>
              <a:t>9/15/2019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81AB9A-F41A-406D-AB88-0305D75E3F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EE260-56CF-468C-8163-CD7E19B31C05}" type="datetime1">
              <a:rPr lang="en-US" altLang="zh-CN" smtClean="0"/>
              <a:pPr>
                <a:defRPr/>
              </a:pPr>
              <a:t>9/15/2019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CE7FE-DE3D-4C46-A677-557FD82B16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9854F-058A-4572-930E-050491A781D6}" type="datetime1">
              <a:rPr lang="en-US" altLang="zh-CN" smtClean="0"/>
              <a:pPr>
                <a:defRPr/>
              </a:pPr>
              <a:t>9/15/2019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C42A5-0ABC-44CD-B4EB-8F5B87A987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64C065-3EFE-44FD-A64E-45E7994D321C}" type="datetime1">
              <a:rPr lang="en-US" altLang="zh-CN" smtClean="0"/>
              <a:pPr>
                <a:defRPr/>
              </a:pPr>
              <a:t>9/15/2019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B3C49-B6E2-40A5-99C7-9382D82735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55AA2-E93C-44D0-B3A3-940565E0878B}" type="datetime1">
              <a:rPr lang="en-US" altLang="zh-CN" smtClean="0"/>
              <a:pPr>
                <a:defRPr/>
              </a:pPr>
              <a:t>9/15/2019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864151-1742-42C8-9AF0-5818D0A2B7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2700" y="6356350"/>
            <a:ext cx="2085975" cy="365125"/>
          </a:xfrm>
          <a:prstGeom prst="rect">
            <a:avLst/>
          </a:prstGeom>
        </p:spPr>
        <p:txBody>
          <a:bodyPr vert="horz" wrap="square" lIns="91440" tIns="45720" rIns="4572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595959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61E4E640-7AC0-482D-946F-1062DD5F0FDD}" type="datetime1">
              <a:rPr lang="en-US" altLang="zh-CN" smtClean="0"/>
              <a:pPr>
                <a:defRPr/>
              </a:pPr>
              <a:t>9/15/2019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813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925" y="6356350"/>
            <a:ext cx="561975" cy="365125"/>
          </a:xfrm>
          <a:prstGeom prst="rect">
            <a:avLst/>
          </a:prstGeom>
        </p:spPr>
        <p:txBody>
          <a:bodyPr vert="horz" wrap="square" lIns="27432" tIns="45720" rIns="4572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595959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87761CF3-31AE-4790-9838-D5D772E3B4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Oval 6"/>
          <p:cNvSpPr/>
          <p:nvPr/>
        </p:nvSpPr>
        <p:spPr>
          <a:xfrm>
            <a:off x="8458200" y="6499225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69913" y="6499225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3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dt="0"/>
  <p:txStyles>
    <p:titleStyle>
      <a:lvl1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  <a:lvl2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2pPr>
      <a:lvl3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3pPr>
      <a:lvl4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4pPr>
      <a:lvl5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5pPr>
      <a:lvl6pPr marL="4572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6pPr>
      <a:lvl7pPr marL="9144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7pPr>
      <a:lvl8pPr marL="13716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8pPr>
      <a:lvl9pPr marL="18288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7F7F7F"/>
          </a:solidFill>
          <a:latin typeface="+mj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.png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282883"/>
            <a:ext cx="7772400" cy="3239070"/>
          </a:xfrm>
        </p:spPr>
        <p:txBody>
          <a:bodyPr/>
          <a:lstStyle/>
          <a:p>
            <a:r>
              <a:rPr lang="en-US" altLang="zh-CN" dirty="0" smtClean="0"/>
              <a:t>Computer Vision</a:t>
            </a:r>
            <a:br>
              <a:rPr lang="en-US" altLang="zh-CN" dirty="0" smtClean="0"/>
            </a:br>
            <a:r>
              <a:rPr lang="en-US" altLang="zh-CN" sz="3200" dirty="0" smtClean="0"/>
              <a:t>Lecture 2: Imaging Fundamentals and Image Representation</a:t>
            </a:r>
            <a:endParaRPr lang="zh-CN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35572" y="204958"/>
            <a:ext cx="4130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School of Software, SJTU</a:t>
            </a:r>
            <a:endParaRPr lang="zh-CN" alt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图片 5" descr="sjtu_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-1"/>
            <a:ext cx="886626" cy="8828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Sampling and Quantization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8492" y="1631732"/>
            <a:ext cx="6366229" cy="4494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959350" y="6198690"/>
            <a:ext cx="2633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Adapted from Gonzales and Woods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688950" y="4806950"/>
            <a:ext cx="5603875" cy="73025"/>
          </a:xfrm>
          <a:custGeom>
            <a:avLst/>
            <a:gdLst/>
            <a:ahLst/>
            <a:cxnLst/>
            <a:rect l="l" t="t" r="r" b="b"/>
            <a:pathLst>
              <a:path w="6553200" h="85725">
                <a:moveTo>
                  <a:pt x="6481571" y="57150"/>
                </a:moveTo>
                <a:lnTo>
                  <a:pt x="6481571" y="28194"/>
                </a:lnTo>
                <a:lnTo>
                  <a:pt x="0" y="28194"/>
                </a:lnTo>
                <a:lnTo>
                  <a:pt x="0" y="57150"/>
                </a:lnTo>
                <a:lnTo>
                  <a:pt x="6481571" y="57150"/>
                </a:lnTo>
                <a:close/>
              </a:path>
              <a:path w="6553200" h="85725">
                <a:moveTo>
                  <a:pt x="6553187" y="42672"/>
                </a:moveTo>
                <a:lnTo>
                  <a:pt x="6467081" y="0"/>
                </a:lnTo>
                <a:lnTo>
                  <a:pt x="6467081" y="28194"/>
                </a:lnTo>
                <a:lnTo>
                  <a:pt x="6481571" y="28194"/>
                </a:lnTo>
                <a:lnTo>
                  <a:pt x="6481571" y="78162"/>
                </a:lnTo>
                <a:lnTo>
                  <a:pt x="6553187" y="42672"/>
                </a:lnTo>
                <a:close/>
              </a:path>
              <a:path w="6553200" h="85725">
                <a:moveTo>
                  <a:pt x="6481571" y="78162"/>
                </a:moveTo>
                <a:lnTo>
                  <a:pt x="6481571" y="57150"/>
                </a:lnTo>
                <a:lnTo>
                  <a:pt x="6467081" y="57150"/>
                </a:lnTo>
                <a:lnTo>
                  <a:pt x="6467081" y="85344"/>
                </a:lnTo>
                <a:lnTo>
                  <a:pt x="6481571" y="78162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5" name="object 5"/>
          <p:cNvSpPr/>
          <p:nvPr/>
        </p:nvSpPr>
        <p:spPr>
          <a:xfrm>
            <a:off x="1652437" y="2643187"/>
            <a:ext cx="74613" cy="2214563"/>
          </a:xfrm>
          <a:custGeom>
            <a:avLst/>
            <a:gdLst/>
            <a:ahLst/>
            <a:cxnLst/>
            <a:rect l="l" t="t" r="r" b="b"/>
            <a:pathLst>
              <a:path w="85725" h="2590800">
                <a:moveTo>
                  <a:pt x="85343" y="85343"/>
                </a:moveTo>
                <a:lnTo>
                  <a:pt x="42671" y="0"/>
                </a:lnTo>
                <a:lnTo>
                  <a:pt x="0" y="85343"/>
                </a:lnTo>
                <a:lnTo>
                  <a:pt x="28193" y="85343"/>
                </a:lnTo>
                <a:lnTo>
                  <a:pt x="28193" y="71627"/>
                </a:lnTo>
                <a:lnTo>
                  <a:pt x="57150" y="71627"/>
                </a:lnTo>
                <a:lnTo>
                  <a:pt x="57150" y="85343"/>
                </a:lnTo>
                <a:lnTo>
                  <a:pt x="85343" y="85343"/>
                </a:lnTo>
                <a:close/>
              </a:path>
              <a:path w="85725" h="2590800">
                <a:moveTo>
                  <a:pt x="57150" y="85343"/>
                </a:moveTo>
                <a:lnTo>
                  <a:pt x="57150" y="71627"/>
                </a:lnTo>
                <a:lnTo>
                  <a:pt x="28193" y="71627"/>
                </a:lnTo>
                <a:lnTo>
                  <a:pt x="28193" y="85343"/>
                </a:lnTo>
                <a:lnTo>
                  <a:pt x="57150" y="85343"/>
                </a:lnTo>
                <a:close/>
              </a:path>
              <a:path w="85725" h="2590800">
                <a:moveTo>
                  <a:pt x="57150" y="2590800"/>
                </a:moveTo>
                <a:lnTo>
                  <a:pt x="57150" y="85343"/>
                </a:lnTo>
                <a:lnTo>
                  <a:pt x="28193" y="85343"/>
                </a:lnTo>
                <a:lnTo>
                  <a:pt x="28193" y="2590800"/>
                </a:lnTo>
                <a:lnTo>
                  <a:pt x="57150" y="2590800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6" name="object 6"/>
          <p:cNvSpPr/>
          <p:nvPr/>
        </p:nvSpPr>
        <p:spPr>
          <a:xfrm>
            <a:off x="1688950" y="2887662"/>
            <a:ext cx="5473700" cy="1563688"/>
          </a:xfrm>
          <a:custGeom>
            <a:avLst/>
            <a:gdLst/>
            <a:ahLst/>
            <a:cxnLst/>
            <a:rect l="l" t="t" r="r" b="b"/>
            <a:pathLst>
              <a:path w="6400800" h="1828800">
                <a:moveTo>
                  <a:pt x="0" y="1828800"/>
                </a:moveTo>
                <a:lnTo>
                  <a:pt x="37418" y="1786478"/>
                </a:lnTo>
                <a:lnTo>
                  <a:pt x="74825" y="1744226"/>
                </a:lnTo>
                <a:lnTo>
                  <a:pt x="112215" y="1702113"/>
                </a:lnTo>
                <a:lnTo>
                  <a:pt x="149583" y="1660209"/>
                </a:lnTo>
                <a:lnTo>
                  <a:pt x="186923" y="1618585"/>
                </a:lnTo>
                <a:lnTo>
                  <a:pt x="224230" y="1577308"/>
                </a:lnTo>
                <a:lnTo>
                  <a:pt x="261499" y="1536450"/>
                </a:lnTo>
                <a:lnTo>
                  <a:pt x="298724" y="1496079"/>
                </a:lnTo>
                <a:lnTo>
                  <a:pt x="335900" y="1456266"/>
                </a:lnTo>
                <a:lnTo>
                  <a:pt x="373022" y="1417080"/>
                </a:lnTo>
                <a:lnTo>
                  <a:pt x="410084" y="1378591"/>
                </a:lnTo>
                <a:lnTo>
                  <a:pt x="447081" y="1340869"/>
                </a:lnTo>
                <a:lnTo>
                  <a:pt x="484008" y="1303982"/>
                </a:lnTo>
                <a:lnTo>
                  <a:pt x="520859" y="1268002"/>
                </a:lnTo>
                <a:lnTo>
                  <a:pt x="557629" y="1232997"/>
                </a:lnTo>
                <a:lnTo>
                  <a:pt x="594312" y="1199037"/>
                </a:lnTo>
                <a:lnTo>
                  <a:pt x="630904" y="1166193"/>
                </a:lnTo>
                <a:lnTo>
                  <a:pt x="667399" y="1134533"/>
                </a:lnTo>
                <a:lnTo>
                  <a:pt x="703791" y="1104127"/>
                </a:lnTo>
                <a:lnTo>
                  <a:pt x="740075" y="1075045"/>
                </a:lnTo>
                <a:lnTo>
                  <a:pt x="776246" y="1047358"/>
                </a:lnTo>
                <a:lnTo>
                  <a:pt x="812299" y="1021133"/>
                </a:lnTo>
                <a:lnTo>
                  <a:pt x="848228" y="996441"/>
                </a:lnTo>
                <a:lnTo>
                  <a:pt x="884028" y="973353"/>
                </a:lnTo>
                <a:lnTo>
                  <a:pt x="919694" y="951936"/>
                </a:lnTo>
                <a:lnTo>
                  <a:pt x="955219" y="932262"/>
                </a:lnTo>
                <a:lnTo>
                  <a:pt x="990600" y="914400"/>
                </a:lnTo>
                <a:lnTo>
                  <a:pt x="1040262" y="892005"/>
                </a:lnTo>
                <a:lnTo>
                  <a:pt x="1088994" y="872858"/>
                </a:lnTo>
                <a:lnTo>
                  <a:pt x="1136930" y="856824"/>
                </a:lnTo>
                <a:lnTo>
                  <a:pt x="1184205" y="843770"/>
                </a:lnTo>
                <a:lnTo>
                  <a:pt x="1230951" y="833561"/>
                </a:lnTo>
                <a:lnTo>
                  <a:pt x="1277304" y="826064"/>
                </a:lnTo>
                <a:lnTo>
                  <a:pt x="1323396" y="821145"/>
                </a:lnTo>
                <a:lnTo>
                  <a:pt x="1369363" y="818669"/>
                </a:lnTo>
                <a:lnTo>
                  <a:pt x="1415338" y="818503"/>
                </a:lnTo>
                <a:lnTo>
                  <a:pt x="1461454" y="820513"/>
                </a:lnTo>
                <a:lnTo>
                  <a:pt x="1507847" y="824565"/>
                </a:lnTo>
                <a:lnTo>
                  <a:pt x="1554649" y="830524"/>
                </a:lnTo>
                <a:lnTo>
                  <a:pt x="1601996" y="838257"/>
                </a:lnTo>
                <a:lnTo>
                  <a:pt x="1650020" y="847629"/>
                </a:lnTo>
                <a:lnTo>
                  <a:pt x="1698856" y="858508"/>
                </a:lnTo>
                <a:lnTo>
                  <a:pt x="1748638" y="870758"/>
                </a:lnTo>
                <a:lnTo>
                  <a:pt x="1799500" y="884246"/>
                </a:lnTo>
                <a:lnTo>
                  <a:pt x="1851576" y="898838"/>
                </a:lnTo>
                <a:lnTo>
                  <a:pt x="1905000" y="914400"/>
                </a:lnTo>
                <a:lnTo>
                  <a:pt x="1945166" y="927415"/>
                </a:lnTo>
                <a:lnTo>
                  <a:pt x="1986467" y="942933"/>
                </a:lnTo>
                <a:lnTo>
                  <a:pt x="2028798" y="960746"/>
                </a:lnTo>
                <a:lnTo>
                  <a:pt x="2072055" y="980646"/>
                </a:lnTo>
                <a:lnTo>
                  <a:pt x="2116135" y="1002423"/>
                </a:lnTo>
                <a:lnTo>
                  <a:pt x="2160934" y="1025869"/>
                </a:lnTo>
                <a:lnTo>
                  <a:pt x="2206347" y="1050776"/>
                </a:lnTo>
                <a:lnTo>
                  <a:pt x="2252272" y="1076934"/>
                </a:lnTo>
                <a:lnTo>
                  <a:pt x="2298604" y="1104135"/>
                </a:lnTo>
                <a:lnTo>
                  <a:pt x="2345239" y="1132171"/>
                </a:lnTo>
                <a:lnTo>
                  <a:pt x="2392074" y="1160833"/>
                </a:lnTo>
                <a:lnTo>
                  <a:pt x="2439006" y="1189912"/>
                </a:lnTo>
                <a:lnTo>
                  <a:pt x="2485929" y="1219200"/>
                </a:lnTo>
                <a:lnTo>
                  <a:pt x="2532741" y="1248487"/>
                </a:lnTo>
                <a:lnTo>
                  <a:pt x="2579338" y="1277566"/>
                </a:lnTo>
                <a:lnTo>
                  <a:pt x="2625615" y="1306228"/>
                </a:lnTo>
                <a:lnTo>
                  <a:pt x="2671469" y="1334264"/>
                </a:lnTo>
                <a:lnTo>
                  <a:pt x="2716797" y="1361465"/>
                </a:lnTo>
                <a:lnTo>
                  <a:pt x="2761494" y="1387623"/>
                </a:lnTo>
                <a:lnTo>
                  <a:pt x="2805457" y="1412530"/>
                </a:lnTo>
                <a:lnTo>
                  <a:pt x="2848581" y="1435976"/>
                </a:lnTo>
                <a:lnTo>
                  <a:pt x="2890764" y="1457753"/>
                </a:lnTo>
                <a:lnTo>
                  <a:pt x="2931901" y="1477653"/>
                </a:lnTo>
                <a:lnTo>
                  <a:pt x="2971888" y="1495466"/>
                </a:lnTo>
                <a:lnTo>
                  <a:pt x="3010622" y="1510984"/>
                </a:lnTo>
                <a:lnTo>
                  <a:pt x="3048000" y="1524000"/>
                </a:lnTo>
                <a:lnTo>
                  <a:pt x="3106686" y="1541119"/>
                </a:lnTo>
                <a:lnTo>
                  <a:pt x="3163627" y="1554660"/>
                </a:lnTo>
                <a:lnTo>
                  <a:pt x="3218880" y="1564898"/>
                </a:lnTo>
                <a:lnTo>
                  <a:pt x="3272504" y="1572113"/>
                </a:lnTo>
                <a:lnTo>
                  <a:pt x="3324555" y="1576581"/>
                </a:lnTo>
                <a:lnTo>
                  <a:pt x="3375093" y="1578582"/>
                </a:lnTo>
                <a:lnTo>
                  <a:pt x="3424176" y="1578393"/>
                </a:lnTo>
                <a:lnTo>
                  <a:pt x="3471860" y="1576292"/>
                </a:lnTo>
                <a:lnTo>
                  <a:pt x="3518206" y="1572556"/>
                </a:lnTo>
                <a:lnTo>
                  <a:pt x="3563269" y="1567465"/>
                </a:lnTo>
                <a:lnTo>
                  <a:pt x="3607109" y="1561295"/>
                </a:lnTo>
                <a:lnTo>
                  <a:pt x="3649784" y="1554325"/>
                </a:lnTo>
                <a:lnTo>
                  <a:pt x="3691351" y="1546832"/>
                </a:lnTo>
                <a:lnTo>
                  <a:pt x="3731868" y="1539095"/>
                </a:lnTo>
                <a:lnTo>
                  <a:pt x="3771394" y="1531392"/>
                </a:lnTo>
                <a:lnTo>
                  <a:pt x="3809987" y="1524000"/>
                </a:lnTo>
                <a:lnTo>
                  <a:pt x="3868116" y="1511077"/>
                </a:lnTo>
                <a:lnTo>
                  <a:pt x="3921036" y="1495324"/>
                </a:lnTo>
                <a:lnTo>
                  <a:pt x="3969667" y="1476974"/>
                </a:lnTo>
                <a:lnTo>
                  <a:pt x="4014928" y="1456261"/>
                </a:lnTo>
                <a:lnTo>
                  <a:pt x="4057737" y="1433417"/>
                </a:lnTo>
                <a:lnTo>
                  <a:pt x="4099014" y="1408675"/>
                </a:lnTo>
                <a:lnTo>
                  <a:pt x="4139678" y="1382270"/>
                </a:lnTo>
                <a:lnTo>
                  <a:pt x="4180649" y="1354433"/>
                </a:lnTo>
                <a:lnTo>
                  <a:pt x="4222846" y="1325399"/>
                </a:lnTo>
                <a:lnTo>
                  <a:pt x="4267187" y="1295400"/>
                </a:lnTo>
                <a:lnTo>
                  <a:pt x="4305039" y="1269771"/>
                </a:lnTo>
                <a:lnTo>
                  <a:pt x="4342487" y="1243471"/>
                </a:lnTo>
                <a:lnTo>
                  <a:pt x="4379665" y="1216366"/>
                </a:lnTo>
                <a:lnTo>
                  <a:pt x="4416708" y="1188324"/>
                </a:lnTo>
                <a:lnTo>
                  <a:pt x="4453751" y="1159214"/>
                </a:lnTo>
                <a:lnTo>
                  <a:pt x="4490929" y="1128902"/>
                </a:lnTo>
                <a:lnTo>
                  <a:pt x="4528377" y="1097257"/>
                </a:lnTo>
                <a:lnTo>
                  <a:pt x="4566229" y="1064147"/>
                </a:lnTo>
                <a:lnTo>
                  <a:pt x="4604622" y="1029438"/>
                </a:lnTo>
                <a:lnTo>
                  <a:pt x="4643689" y="992998"/>
                </a:lnTo>
                <a:lnTo>
                  <a:pt x="4683566" y="954696"/>
                </a:lnTo>
                <a:lnTo>
                  <a:pt x="4724387" y="914400"/>
                </a:lnTo>
                <a:lnTo>
                  <a:pt x="4755536" y="881417"/>
                </a:lnTo>
                <a:lnTo>
                  <a:pt x="4786971" y="844888"/>
                </a:lnTo>
                <a:lnTo>
                  <a:pt x="4818694" y="805425"/>
                </a:lnTo>
                <a:lnTo>
                  <a:pt x="4850706" y="763643"/>
                </a:lnTo>
                <a:lnTo>
                  <a:pt x="4883007" y="720155"/>
                </a:lnTo>
                <a:lnTo>
                  <a:pt x="4915599" y="675575"/>
                </a:lnTo>
                <a:lnTo>
                  <a:pt x="4948484" y="630518"/>
                </a:lnTo>
                <a:lnTo>
                  <a:pt x="4981662" y="585596"/>
                </a:lnTo>
                <a:lnTo>
                  <a:pt x="5015134" y="541425"/>
                </a:lnTo>
                <a:lnTo>
                  <a:pt x="5048902" y="498618"/>
                </a:lnTo>
                <a:lnTo>
                  <a:pt x="5082967" y="457789"/>
                </a:lnTo>
                <a:lnTo>
                  <a:pt x="5117331" y="419552"/>
                </a:lnTo>
                <a:lnTo>
                  <a:pt x="5151993" y="384520"/>
                </a:lnTo>
                <a:lnTo>
                  <a:pt x="5186956" y="353309"/>
                </a:lnTo>
                <a:lnTo>
                  <a:pt x="5222220" y="326530"/>
                </a:lnTo>
                <a:lnTo>
                  <a:pt x="5257787" y="304800"/>
                </a:lnTo>
                <a:lnTo>
                  <a:pt x="5299164" y="286800"/>
                </a:lnTo>
                <a:lnTo>
                  <a:pt x="5341540" y="275568"/>
                </a:lnTo>
                <a:lnTo>
                  <a:pt x="5384750" y="270105"/>
                </a:lnTo>
                <a:lnTo>
                  <a:pt x="5428626" y="269410"/>
                </a:lnTo>
                <a:lnTo>
                  <a:pt x="5473002" y="272484"/>
                </a:lnTo>
                <a:lnTo>
                  <a:pt x="5517711" y="278327"/>
                </a:lnTo>
                <a:lnTo>
                  <a:pt x="5562587" y="285940"/>
                </a:lnTo>
                <a:lnTo>
                  <a:pt x="5607463" y="294323"/>
                </a:lnTo>
                <a:lnTo>
                  <a:pt x="5652172" y="302475"/>
                </a:lnTo>
                <a:lnTo>
                  <a:pt x="5696548" y="309398"/>
                </a:lnTo>
                <a:lnTo>
                  <a:pt x="5740424" y="314092"/>
                </a:lnTo>
                <a:lnTo>
                  <a:pt x="5783633" y="315556"/>
                </a:lnTo>
                <a:lnTo>
                  <a:pt x="5826010" y="312792"/>
                </a:lnTo>
                <a:lnTo>
                  <a:pt x="5867387" y="304800"/>
                </a:lnTo>
                <a:lnTo>
                  <a:pt x="5916198" y="289052"/>
                </a:lnTo>
                <a:lnTo>
                  <a:pt x="5966852" y="268040"/>
                </a:lnTo>
                <a:lnTo>
                  <a:pt x="6018560" y="242816"/>
                </a:lnTo>
                <a:lnTo>
                  <a:pt x="6070530" y="214432"/>
                </a:lnTo>
                <a:lnTo>
                  <a:pt x="6121971" y="183942"/>
                </a:lnTo>
                <a:lnTo>
                  <a:pt x="6172092" y="152399"/>
                </a:lnTo>
                <a:lnTo>
                  <a:pt x="6220101" y="120857"/>
                </a:lnTo>
                <a:lnTo>
                  <a:pt x="6265207" y="90367"/>
                </a:lnTo>
                <a:lnTo>
                  <a:pt x="6306620" y="61983"/>
                </a:lnTo>
                <a:lnTo>
                  <a:pt x="6343549" y="36759"/>
                </a:lnTo>
                <a:lnTo>
                  <a:pt x="6375201" y="15747"/>
                </a:lnTo>
                <a:lnTo>
                  <a:pt x="6400787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7" name="object 7"/>
          <p:cNvSpPr/>
          <p:nvPr/>
        </p:nvSpPr>
        <p:spPr>
          <a:xfrm>
            <a:off x="1885800" y="4256087"/>
            <a:ext cx="0" cy="587375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8" name="object 8"/>
          <p:cNvSpPr/>
          <p:nvPr/>
        </p:nvSpPr>
        <p:spPr>
          <a:xfrm>
            <a:off x="2081062" y="4060825"/>
            <a:ext cx="0" cy="782637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9" name="object 9"/>
          <p:cNvSpPr/>
          <p:nvPr/>
        </p:nvSpPr>
        <p:spPr>
          <a:xfrm>
            <a:off x="2276325" y="3865562"/>
            <a:ext cx="0" cy="977900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10" name="object 10"/>
          <p:cNvSpPr/>
          <p:nvPr/>
        </p:nvSpPr>
        <p:spPr>
          <a:xfrm>
            <a:off x="2471587" y="3735387"/>
            <a:ext cx="0" cy="1108075"/>
          </a:xfrm>
          <a:custGeom>
            <a:avLst/>
            <a:gdLst/>
            <a:ahLst/>
            <a:cxnLst/>
            <a:rect l="l" t="t" r="r" b="b"/>
            <a:pathLst>
              <a:path h="1295400">
                <a:moveTo>
                  <a:pt x="0" y="0"/>
                </a:moveTo>
                <a:lnTo>
                  <a:pt x="0" y="12954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11" name="object 11"/>
          <p:cNvSpPr/>
          <p:nvPr/>
        </p:nvSpPr>
        <p:spPr>
          <a:xfrm>
            <a:off x="2666850" y="3670300"/>
            <a:ext cx="0" cy="1173162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12" name="object 12"/>
          <p:cNvSpPr/>
          <p:nvPr/>
        </p:nvSpPr>
        <p:spPr>
          <a:xfrm>
            <a:off x="2862112" y="3605212"/>
            <a:ext cx="0" cy="1238250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13" name="object 13"/>
          <p:cNvSpPr/>
          <p:nvPr/>
        </p:nvSpPr>
        <p:spPr>
          <a:xfrm>
            <a:off x="3057375" y="3605212"/>
            <a:ext cx="0" cy="1238250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14" name="object 14"/>
          <p:cNvSpPr/>
          <p:nvPr/>
        </p:nvSpPr>
        <p:spPr>
          <a:xfrm>
            <a:off x="3252637" y="3670300"/>
            <a:ext cx="0" cy="1173162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15" name="object 15"/>
          <p:cNvSpPr/>
          <p:nvPr/>
        </p:nvSpPr>
        <p:spPr>
          <a:xfrm>
            <a:off x="3449487" y="3735387"/>
            <a:ext cx="0" cy="1108075"/>
          </a:xfrm>
          <a:custGeom>
            <a:avLst/>
            <a:gdLst/>
            <a:ahLst/>
            <a:cxnLst/>
            <a:rect l="l" t="t" r="r" b="b"/>
            <a:pathLst>
              <a:path h="1295400">
                <a:moveTo>
                  <a:pt x="0" y="0"/>
                </a:moveTo>
                <a:lnTo>
                  <a:pt x="0" y="12954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16" name="object 16"/>
          <p:cNvSpPr/>
          <p:nvPr/>
        </p:nvSpPr>
        <p:spPr>
          <a:xfrm>
            <a:off x="3644750" y="3865562"/>
            <a:ext cx="0" cy="977900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17" name="object 17"/>
          <p:cNvSpPr/>
          <p:nvPr/>
        </p:nvSpPr>
        <p:spPr>
          <a:xfrm>
            <a:off x="3840012" y="3930650"/>
            <a:ext cx="0" cy="912812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0" y="10668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18" name="object 18"/>
          <p:cNvSpPr/>
          <p:nvPr/>
        </p:nvSpPr>
        <p:spPr>
          <a:xfrm>
            <a:off x="4035275" y="4060825"/>
            <a:ext cx="0" cy="782637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19" name="object 19"/>
          <p:cNvSpPr/>
          <p:nvPr/>
        </p:nvSpPr>
        <p:spPr>
          <a:xfrm>
            <a:off x="4230537" y="4191000"/>
            <a:ext cx="0" cy="652462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0"/>
                </a:moveTo>
                <a:lnTo>
                  <a:pt x="0" y="7620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20" name="object 20"/>
          <p:cNvSpPr/>
          <p:nvPr/>
        </p:nvSpPr>
        <p:spPr>
          <a:xfrm>
            <a:off x="4425800" y="4256087"/>
            <a:ext cx="0" cy="587375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21" name="object 21"/>
          <p:cNvSpPr/>
          <p:nvPr/>
        </p:nvSpPr>
        <p:spPr>
          <a:xfrm>
            <a:off x="4621062" y="4256087"/>
            <a:ext cx="0" cy="587375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22" name="object 22"/>
          <p:cNvSpPr/>
          <p:nvPr/>
        </p:nvSpPr>
        <p:spPr>
          <a:xfrm>
            <a:off x="4817912" y="4256087"/>
            <a:ext cx="0" cy="587375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23" name="object 23"/>
          <p:cNvSpPr/>
          <p:nvPr/>
        </p:nvSpPr>
        <p:spPr>
          <a:xfrm>
            <a:off x="5013175" y="4191000"/>
            <a:ext cx="0" cy="652462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0"/>
                </a:moveTo>
                <a:lnTo>
                  <a:pt x="0" y="7620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24" name="object 24"/>
          <p:cNvSpPr/>
          <p:nvPr/>
        </p:nvSpPr>
        <p:spPr>
          <a:xfrm>
            <a:off x="5208437" y="4125912"/>
            <a:ext cx="0" cy="717550"/>
          </a:xfrm>
          <a:custGeom>
            <a:avLst/>
            <a:gdLst/>
            <a:ahLst/>
            <a:cxnLst/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25" name="object 25"/>
          <p:cNvSpPr/>
          <p:nvPr/>
        </p:nvSpPr>
        <p:spPr>
          <a:xfrm>
            <a:off x="5403700" y="3930650"/>
            <a:ext cx="0" cy="912812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0" y="10668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26" name="object 26"/>
          <p:cNvSpPr/>
          <p:nvPr/>
        </p:nvSpPr>
        <p:spPr>
          <a:xfrm>
            <a:off x="5598962" y="3865562"/>
            <a:ext cx="0" cy="977900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27" name="object 27"/>
          <p:cNvSpPr/>
          <p:nvPr/>
        </p:nvSpPr>
        <p:spPr>
          <a:xfrm>
            <a:off x="5794225" y="3605212"/>
            <a:ext cx="0" cy="1238250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28" name="object 28"/>
          <p:cNvSpPr/>
          <p:nvPr/>
        </p:nvSpPr>
        <p:spPr>
          <a:xfrm>
            <a:off x="5989487" y="3409950"/>
            <a:ext cx="0" cy="1433512"/>
          </a:xfrm>
          <a:custGeom>
            <a:avLst/>
            <a:gdLst/>
            <a:ahLst/>
            <a:cxnLst/>
            <a:rect l="l" t="t" r="r" b="b"/>
            <a:pathLst>
              <a:path h="1676400">
                <a:moveTo>
                  <a:pt x="0" y="0"/>
                </a:moveTo>
                <a:lnTo>
                  <a:pt x="0" y="16764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29" name="object 29"/>
          <p:cNvSpPr/>
          <p:nvPr/>
        </p:nvSpPr>
        <p:spPr>
          <a:xfrm>
            <a:off x="6186337" y="3148012"/>
            <a:ext cx="0" cy="1695450"/>
          </a:xfrm>
          <a:custGeom>
            <a:avLst/>
            <a:gdLst/>
            <a:ahLst/>
            <a:cxnLst/>
            <a:rect l="l" t="t" r="r" b="b"/>
            <a:pathLst>
              <a:path h="1981200">
                <a:moveTo>
                  <a:pt x="0" y="0"/>
                </a:moveTo>
                <a:lnTo>
                  <a:pt x="0" y="19812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30" name="object 30"/>
          <p:cNvSpPr/>
          <p:nvPr/>
        </p:nvSpPr>
        <p:spPr>
          <a:xfrm>
            <a:off x="6381600" y="3148012"/>
            <a:ext cx="0" cy="1695450"/>
          </a:xfrm>
          <a:custGeom>
            <a:avLst/>
            <a:gdLst/>
            <a:ahLst/>
            <a:cxnLst/>
            <a:rect l="l" t="t" r="r" b="b"/>
            <a:pathLst>
              <a:path h="1981200">
                <a:moveTo>
                  <a:pt x="0" y="0"/>
                </a:moveTo>
                <a:lnTo>
                  <a:pt x="0" y="19812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31" name="object 31"/>
          <p:cNvSpPr/>
          <p:nvPr/>
        </p:nvSpPr>
        <p:spPr>
          <a:xfrm>
            <a:off x="6576862" y="3148012"/>
            <a:ext cx="0" cy="1695450"/>
          </a:xfrm>
          <a:custGeom>
            <a:avLst/>
            <a:gdLst/>
            <a:ahLst/>
            <a:cxnLst/>
            <a:rect l="l" t="t" r="r" b="b"/>
            <a:pathLst>
              <a:path h="1981200">
                <a:moveTo>
                  <a:pt x="0" y="0"/>
                </a:moveTo>
                <a:lnTo>
                  <a:pt x="0" y="19812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32" name="object 32"/>
          <p:cNvSpPr/>
          <p:nvPr/>
        </p:nvSpPr>
        <p:spPr>
          <a:xfrm>
            <a:off x="6772125" y="3148012"/>
            <a:ext cx="0" cy="1695450"/>
          </a:xfrm>
          <a:custGeom>
            <a:avLst/>
            <a:gdLst/>
            <a:ahLst/>
            <a:cxnLst/>
            <a:rect l="l" t="t" r="r" b="b"/>
            <a:pathLst>
              <a:path h="1981200">
                <a:moveTo>
                  <a:pt x="0" y="0"/>
                </a:moveTo>
                <a:lnTo>
                  <a:pt x="0" y="19812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33" name="object 33"/>
          <p:cNvSpPr/>
          <p:nvPr/>
        </p:nvSpPr>
        <p:spPr>
          <a:xfrm>
            <a:off x="6967387" y="3082925"/>
            <a:ext cx="0" cy="1760537"/>
          </a:xfrm>
          <a:custGeom>
            <a:avLst/>
            <a:gdLst/>
            <a:ahLst/>
            <a:cxnLst/>
            <a:rect l="l" t="t" r="r" b="b"/>
            <a:pathLst>
              <a:path h="2057400">
                <a:moveTo>
                  <a:pt x="0" y="0"/>
                </a:moveTo>
                <a:lnTo>
                  <a:pt x="0" y="20574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34" name="object 34"/>
          <p:cNvSpPr/>
          <p:nvPr/>
        </p:nvSpPr>
        <p:spPr>
          <a:xfrm>
            <a:off x="7162650" y="2887662"/>
            <a:ext cx="0" cy="1955800"/>
          </a:xfrm>
          <a:custGeom>
            <a:avLst/>
            <a:gdLst/>
            <a:ahLst/>
            <a:cxnLst/>
            <a:rect l="l" t="t" r="r" b="b"/>
            <a:pathLst>
              <a:path h="2286000">
                <a:moveTo>
                  <a:pt x="0" y="0"/>
                </a:moveTo>
                <a:lnTo>
                  <a:pt x="0" y="2286000"/>
                </a:lnTo>
              </a:path>
            </a:pathLst>
          </a:custGeom>
          <a:ln w="28575">
            <a:solidFill>
              <a:srgbClr val="000066"/>
            </a:solidFill>
          </a:ln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123938" name="object 35"/>
          <p:cNvSpPr txBox="1">
            <a:spLocks noChangeArrowheads="1"/>
          </p:cNvSpPr>
          <p:nvPr/>
        </p:nvSpPr>
        <p:spPr bwMode="auto">
          <a:xfrm>
            <a:off x="1505268" y="2186487"/>
            <a:ext cx="65659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03213" indent="-292100">
              <a:spcBef>
                <a:spcPct val="20000"/>
              </a:spcBef>
              <a:buChar char="•"/>
              <a:tabLst>
                <a:tab pos="303213" algn="l"/>
              </a:tabLs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303213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303213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303213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303213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3213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3213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3213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3213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Segoe UI Symbol" panose="020B0502040204020203" pitchFamily="34" charset="0"/>
              </a:rPr>
              <a:t>•	</a:t>
            </a:r>
            <a:endParaRPr lang="zh-CN" altLang="zh-CN" sz="3800" dirty="0"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zh-CN" sz="2000" dirty="0">
                <a:solidFill>
                  <a:srgbClr val="EE2B0A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f</a:t>
            </a:r>
            <a:endParaRPr lang="zh-CN" altLang="zh-CN" sz="20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23939" name="object 36"/>
          <p:cNvSpPr>
            <a:spLocks noGrp="1"/>
          </p:cNvSpPr>
          <p:nvPr>
            <p:ph type="title"/>
          </p:nvPr>
        </p:nvSpPr>
        <p:spPr>
          <a:xfrm>
            <a:off x="585788" y="787336"/>
            <a:ext cx="6646862" cy="768414"/>
          </a:xfrm>
        </p:spPr>
        <p:txBody>
          <a:bodyPr lIns="0" tIns="287273" rIns="0" bIns="0">
            <a:spAutoFit/>
          </a:bodyPr>
          <a:lstStyle/>
          <a:p>
            <a:pPr marL="239713">
              <a:lnSpc>
                <a:spcPts val="3213"/>
              </a:lnSpc>
            </a:pPr>
            <a:r>
              <a:rPr lang="en-US" altLang="zh-CN" dirty="0"/>
              <a:t>Quantization</a:t>
            </a:r>
            <a:endParaRPr lang="zh-CN" altLang="zh-CN" dirty="0" smtClean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509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 Representation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0718" y="1600200"/>
            <a:ext cx="4146330" cy="4106917"/>
          </a:xfrm>
        </p:spPr>
        <p:txBody>
          <a:bodyPr/>
          <a:lstStyle/>
          <a:p>
            <a:pPr marL="342000"/>
            <a:r>
              <a:rPr lang="en-US" altLang="zh-CN" sz="2800" dirty="0" smtClean="0"/>
              <a:t>Image can be represented by 2D functions of the form </a:t>
            </a:r>
            <a:r>
              <a:rPr lang="en-US" altLang="zh-CN" sz="2800" i="1" dirty="0" smtClean="0">
                <a:solidFill>
                  <a:srgbClr val="FF0000"/>
                </a:solidFill>
              </a:rPr>
              <a:t>f</a:t>
            </a:r>
            <a:r>
              <a:rPr lang="en-US" altLang="zh-CN" sz="2800" dirty="0" smtClean="0">
                <a:solidFill>
                  <a:srgbClr val="FF0000"/>
                </a:solidFill>
              </a:rPr>
              <a:t>(</a:t>
            </a:r>
            <a:r>
              <a:rPr lang="en-US" altLang="zh-CN" sz="2800" i="1" dirty="0" err="1" smtClean="0">
                <a:solidFill>
                  <a:srgbClr val="FF0000"/>
                </a:solidFill>
              </a:rPr>
              <a:t>x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,</a:t>
            </a:r>
            <a:r>
              <a:rPr lang="en-US" altLang="zh-CN" sz="2800" i="1" dirty="0" err="1" smtClean="0">
                <a:solidFill>
                  <a:srgbClr val="FF0000"/>
                </a:solidFill>
              </a:rPr>
              <a:t>y</a:t>
            </a:r>
            <a:r>
              <a:rPr lang="en-US" altLang="zh-CN" sz="2800" dirty="0" smtClean="0">
                <a:solidFill>
                  <a:srgbClr val="FF0000"/>
                </a:solidFill>
              </a:rPr>
              <a:t>)</a:t>
            </a:r>
          </a:p>
          <a:p>
            <a:pPr marL="342000"/>
            <a:r>
              <a:rPr lang="en-US" altLang="zh-CN" sz="2800" dirty="0" smtClean="0"/>
              <a:t>The physical meaning of value of </a:t>
            </a:r>
            <a:r>
              <a:rPr lang="en-US" altLang="zh-CN" sz="2800" i="1" dirty="0" smtClean="0">
                <a:solidFill>
                  <a:srgbClr val="FF0000"/>
                </a:solidFill>
              </a:rPr>
              <a:t>f</a:t>
            </a:r>
            <a:r>
              <a:rPr lang="en-US" altLang="zh-CN" sz="2800" i="1" dirty="0" smtClean="0"/>
              <a:t> </a:t>
            </a:r>
            <a:r>
              <a:rPr lang="en-US" altLang="zh-CN" sz="2800" dirty="0" smtClean="0"/>
              <a:t>at spatial coordinates </a:t>
            </a:r>
            <a:r>
              <a:rPr lang="en-US" altLang="zh-CN" sz="2800" dirty="0" smtClean="0">
                <a:solidFill>
                  <a:srgbClr val="FF0000"/>
                </a:solidFill>
              </a:rPr>
              <a:t>(</a:t>
            </a:r>
            <a:r>
              <a:rPr lang="en-US" altLang="zh-CN" sz="2800" i="1" dirty="0" err="1" smtClean="0">
                <a:solidFill>
                  <a:srgbClr val="FF0000"/>
                </a:solidFill>
              </a:rPr>
              <a:t>x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,</a:t>
            </a:r>
            <a:r>
              <a:rPr lang="en-US" altLang="zh-CN" sz="2800" i="1" dirty="0" err="1" smtClean="0">
                <a:solidFill>
                  <a:srgbClr val="FF0000"/>
                </a:solidFill>
              </a:rPr>
              <a:t>y</a:t>
            </a:r>
            <a:r>
              <a:rPr lang="en-US" altLang="zh-CN" sz="2800" dirty="0" smtClean="0">
                <a:solidFill>
                  <a:srgbClr val="FF0000"/>
                </a:solidFill>
              </a:rPr>
              <a:t>) </a:t>
            </a:r>
            <a:r>
              <a:rPr lang="en-US" altLang="zh-CN" sz="2800" dirty="0" smtClean="0"/>
              <a:t>is determined by the source of the image. 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06603" y="1797105"/>
            <a:ext cx="401002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959350" y="6198690"/>
            <a:ext cx="2733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Adapted from Shapiro and Stockman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1695" y="3689123"/>
            <a:ext cx="7427503" cy="242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 Representation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46131"/>
          </a:xfrm>
        </p:spPr>
        <p:txBody>
          <a:bodyPr/>
          <a:lstStyle/>
          <a:p>
            <a:r>
              <a:rPr lang="en-US" altLang="zh-CN" sz="2400" dirty="0" smtClean="0"/>
              <a:t>In a </a:t>
            </a:r>
            <a:r>
              <a:rPr lang="en-US" altLang="zh-CN" sz="2400" dirty="0" smtClean="0">
                <a:solidFill>
                  <a:srgbClr val="FF0000"/>
                </a:solidFill>
              </a:rPr>
              <a:t>digital</a:t>
            </a:r>
            <a:r>
              <a:rPr lang="en-US" altLang="zh-CN" sz="2400" dirty="0" smtClean="0"/>
              <a:t> image, both the coordinates and the image value become </a:t>
            </a:r>
            <a:r>
              <a:rPr lang="en-US" altLang="zh-CN" sz="2400" dirty="0" smtClean="0">
                <a:solidFill>
                  <a:srgbClr val="FF0000"/>
                </a:solidFill>
              </a:rPr>
              <a:t>discrete</a:t>
            </a:r>
            <a:r>
              <a:rPr lang="en-US" altLang="zh-CN" sz="2400" dirty="0" smtClean="0"/>
              <a:t> quantities.</a:t>
            </a:r>
          </a:p>
          <a:p>
            <a:r>
              <a:rPr lang="en-US" altLang="zh-CN" sz="2400" dirty="0" smtClean="0"/>
              <a:t>Image can now be represented as 2D arrays (matrices) of integer values: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I</a:t>
            </a:r>
            <a:r>
              <a:rPr lang="en-US" altLang="zh-CN" sz="2400" dirty="0" smtClean="0">
                <a:solidFill>
                  <a:srgbClr val="FF0000"/>
                </a:solidFill>
              </a:rPr>
              <a:t>[</a:t>
            </a:r>
            <a:r>
              <a:rPr lang="en-US" altLang="zh-CN" sz="2400" i="1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,</a:t>
            </a:r>
            <a:r>
              <a:rPr lang="en-US" altLang="zh-CN" sz="2400" i="1" dirty="0" err="1" smtClean="0">
                <a:solidFill>
                  <a:srgbClr val="FF0000"/>
                </a:solidFill>
              </a:rPr>
              <a:t>j</a:t>
            </a:r>
            <a:r>
              <a:rPr lang="en-US" altLang="zh-CN" sz="2400" dirty="0" smtClean="0">
                <a:solidFill>
                  <a:srgbClr val="FF0000"/>
                </a:solidFill>
              </a:rPr>
              <a:t>] </a:t>
            </a:r>
            <a:r>
              <a:rPr lang="en-US" altLang="zh-CN" sz="2400" dirty="0" smtClean="0"/>
              <a:t>(or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I</a:t>
            </a:r>
            <a:r>
              <a:rPr lang="en-US" altLang="zh-CN" sz="2400" dirty="0" smtClean="0">
                <a:solidFill>
                  <a:srgbClr val="FF0000"/>
                </a:solidFill>
              </a:rPr>
              <a:t>[</a:t>
            </a:r>
            <a:r>
              <a:rPr lang="en-US" altLang="zh-CN" sz="2400" i="1" dirty="0" err="1" smtClean="0">
                <a:solidFill>
                  <a:srgbClr val="FF0000"/>
                </a:solidFill>
              </a:rPr>
              <a:t>r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,</a:t>
            </a:r>
            <a:r>
              <a:rPr lang="en-US" altLang="zh-CN" sz="2400" i="1" dirty="0" err="1" smtClean="0">
                <a:solidFill>
                  <a:srgbClr val="FF0000"/>
                </a:solidFill>
              </a:rPr>
              <a:t>c</a:t>
            </a:r>
            <a:r>
              <a:rPr lang="en-US" altLang="zh-CN" sz="2400" dirty="0" smtClean="0">
                <a:solidFill>
                  <a:srgbClr val="FF0000"/>
                </a:solidFill>
              </a:rPr>
              <a:t>]</a:t>
            </a:r>
            <a:r>
              <a:rPr lang="en-US" altLang="zh-CN" sz="2400" dirty="0" smtClean="0"/>
              <a:t>).</a:t>
            </a:r>
          </a:p>
          <a:p>
            <a:r>
              <a:rPr lang="en-US" altLang="zh-CN" sz="2400" dirty="0" smtClean="0"/>
              <a:t>The term </a:t>
            </a:r>
            <a:r>
              <a:rPr lang="en-US" altLang="zh-CN" sz="2400" dirty="0" smtClean="0">
                <a:solidFill>
                  <a:srgbClr val="FF0000"/>
                </a:solidFill>
              </a:rPr>
              <a:t>gray level </a:t>
            </a:r>
            <a:r>
              <a:rPr lang="en-US" altLang="zh-CN" sz="2400" dirty="0" smtClean="0"/>
              <a:t>is used to describe monochromatic intensity.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Vision: a split personality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sz="2000" dirty="0" smtClean="0">
                <a:ea typeface="宋体" charset="-122"/>
              </a:rPr>
              <a:t>	Answer # 1:</a:t>
            </a:r>
            <a:r>
              <a:rPr lang="en-US" altLang="zh-CN" sz="2000" i="1" dirty="0" smtClean="0">
                <a:ea typeface="宋体" charset="-122"/>
              </a:rPr>
              <a:t>  pixel of brightness 243 at position (124,54)</a:t>
            </a:r>
          </a:p>
          <a:p>
            <a:pPr>
              <a:buNone/>
            </a:pPr>
            <a:r>
              <a:rPr lang="en-US" altLang="zh-CN" sz="2000" i="1" dirty="0" smtClean="0">
                <a:ea typeface="宋体" charset="-122"/>
              </a:rPr>
              <a:t> 			…and depth .7 meters</a:t>
            </a:r>
          </a:p>
          <a:p>
            <a:pPr>
              <a:buNone/>
            </a:pPr>
            <a:r>
              <a:rPr lang="en-US" altLang="zh-CN" sz="2000" i="1" dirty="0" smtClean="0">
                <a:ea typeface="宋体" charset="-122"/>
              </a:rPr>
              <a:t>	Answer #2:  looks like bottom edge of whiteboard showing at the top of the image</a:t>
            </a:r>
          </a:p>
          <a:p>
            <a:pPr>
              <a:buNone/>
            </a:pPr>
            <a:endParaRPr lang="en-US" altLang="zh-CN" sz="2000" i="1" dirty="0" smtClean="0">
              <a:ea typeface="宋体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819400" y="2290763"/>
          <a:ext cx="2432050" cy="182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Photo Editor Photo" r:id="rId4" imgW="3048426" imgH="2285714" progId="">
                  <p:embed/>
                </p:oleObj>
              </mc:Choice>
              <mc:Fallback>
                <p:oleObj name="Photo Editor Photo" r:id="rId4" imgW="3048426" imgH="228571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290763"/>
                        <a:ext cx="2432050" cy="1824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5492750" y="2286000"/>
            <a:ext cx="2432050" cy="2286000"/>
            <a:chOff x="2116" y="672"/>
            <a:chExt cx="1532" cy="1440"/>
          </a:xfrm>
        </p:grpSpPr>
        <p:graphicFrame>
          <p:nvGraphicFramePr>
            <p:cNvPr id="7" name="Object 8"/>
            <p:cNvGraphicFramePr>
              <a:graphicFrameLocks noChangeAspect="1"/>
            </p:cNvGraphicFramePr>
            <p:nvPr/>
          </p:nvGraphicFramePr>
          <p:xfrm>
            <a:off x="2116" y="672"/>
            <a:ext cx="1532" cy="11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" name="Photo Editor Photo" r:id="rId6" imgW="3048426" imgH="2285714" progId="">
                    <p:embed/>
                  </p:oleObj>
                </mc:Choice>
                <mc:Fallback>
                  <p:oleObj name="Photo Editor Photo" r:id="rId6" imgW="3048426" imgH="2285714" progId="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6" y="672"/>
                          <a:ext cx="1532" cy="11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2160" y="1728"/>
              <a:ext cx="129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>
                <a:lnSpc>
                  <a:spcPct val="110000"/>
                </a:lnSpc>
                <a:spcBef>
                  <a:spcPct val="20000"/>
                </a:spcBef>
              </a:pPr>
              <a:r>
                <a:rPr lang="en-US" altLang="zh-CN" sz="2800" b="0" dirty="0">
                  <a:ea typeface="宋体" charset="-122"/>
                </a:rPr>
                <a:t>	 </a:t>
              </a:r>
              <a:r>
                <a:rPr lang="en-US" altLang="zh-CN" sz="2000" b="0" dirty="0">
                  <a:ea typeface="宋体" charset="-122"/>
                </a:rPr>
                <a:t>depth map</a:t>
              </a:r>
            </a:p>
          </p:txBody>
        </p:sp>
      </p:grpSp>
      <p:sp>
        <p:nvSpPr>
          <p:cNvPr id="9" name="Line 10"/>
          <p:cNvSpPr>
            <a:spLocks noChangeShapeType="1"/>
          </p:cNvSpPr>
          <p:nvPr/>
        </p:nvSpPr>
        <p:spPr bwMode="auto">
          <a:xfrm flipH="1" flipV="1">
            <a:off x="3186382" y="2518084"/>
            <a:ext cx="1219200" cy="1828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object 4"/>
          <p:cNvSpPr>
            <a:spLocks noGrp="1"/>
          </p:cNvSpPr>
          <p:nvPr>
            <p:ph type="title"/>
          </p:nvPr>
        </p:nvSpPr>
        <p:spPr>
          <a:xfrm>
            <a:off x="182880" y="733176"/>
            <a:ext cx="8653112" cy="836862"/>
          </a:xfrm>
        </p:spPr>
        <p:txBody>
          <a:bodyPr wrap="square" tIns="315943">
            <a:spAutoFit/>
          </a:bodyPr>
          <a:lstStyle/>
          <a:p>
            <a:pPr marL="69850">
              <a:lnSpc>
                <a:spcPts val="3213"/>
              </a:lnSpc>
            </a:pPr>
            <a:r>
              <a:rPr lang="en-US" altLang="zh-CN" sz="4800" dirty="0"/>
              <a:t>Image quality and sampling</a:t>
            </a:r>
            <a:endParaRPr lang="zh-CN" altLang="zh-CN" sz="4800" dirty="0"/>
          </a:p>
        </p:txBody>
      </p:sp>
      <p:sp>
        <p:nvSpPr>
          <p:cNvPr id="5" name="object 5"/>
          <p:cNvSpPr/>
          <p:nvPr/>
        </p:nvSpPr>
        <p:spPr>
          <a:xfrm>
            <a:off x="1431925" y="2009775"/>
            <a:ext cx="6835775" cy="3695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</p:spTree>
    <p:extLst>
      <p:ext uri="{BB962C8B-B14F-4D97-AF65-F5344CB8AC3E}">
        <p14:creationId xmlns:p14="http://schemas.microsoft.com/office/powerpoint/2010/main" val="334700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677988" y="1947863"/>
            <a:ext cx="5972175" cy="4124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150533" name="object 6"/>
          <p:cNvSpPr txBox="1">
            <a:spLocks noChangeArrowheads="1"/>
          </p:cNvSpPr>
          <p:nvPr/>
        </p:nvSpPr>
        <p:spPr bwMode="auto">
          <a:xfrm>
            <a:off x="2089150" y="1692275"/>
            <a:ext cx="28971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har char="•"/>
              <a:tabLst>
                <a:tab pos="2103438" algn="l"/>
              </a:tabLs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103438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10343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103438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103438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03438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03438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03438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03438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838"/>
              </a:lnSpc>
              <a:spcBef>
                <a:spcPct val="0"/>
              </a:spcBef>
              <a:buFontTx/>
              <a:buNone/>
            </a:pPr>
            <a:r>
              <a:rPr lang="zh-CN" altLang="zh-CN" sz="1500">
                <a:latin typeface="新宋体" panose="02010609030101010101" pitchFamily="49" charset="-122"/>
                <a:ea typeface="新宋体" panose="02010609030101010101" pitchFamily="49" charset="-122"/>
              </a:rPr>
              <a:t>1024×1024	</a:t>
            </a:r>
            <a:r>
              <a:rPr lang="zh-CN" altLang="zh-CN" sz="2300" baseline="2000">
                <a:latin typeface="新宋体" panose="02010609030101010101" pitchFamily="49" charset="-122"/>
                <a:ea typeface="新宋体" panose="02010609030101010101" pitchFamily="49" charset="-122"/>
              </a:rPr>
              <a:t>512×512</a:t>
            </a:r>
          </a:p>
        </p:txBody>
      </p:sp>
      <p:sp>
        <p:nvSpPr>
          <p:cNvPr id="150534" name="object 7"/>
          <p:cNvSpPr txBox="1">
            <a:spLocks noChangeArrowheads="1"/>
          </p:cNvSpPr>
          <p:nvPr/>
        </p:nvSpPr>
        <p:spPr bwMode="auto">
          <a:xfrm>
            <a:off x="6091238" y="1681163"/>
            <a:ext cx="8032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838"/>
              </a:lnSpc>
              <a:spcBef>
                <a:spcPct val="0"/>
              </a:spcBef>
              <a:buFontTx/>
              <a:buNone/>
            </a:pPr>
            <a:r>
              <a:rPr lang="zh-CN" altLang="zh-CN" sz="1500">
                <a:latin typeface="新宋体" panose="02010609030101010101" pitchFamily="49" charset="-122"/>
                <a:ea typeface="新宋体" panose="02010609030101010101" pitchFamily="49" charset="-122"/>
              </a:rPr>
              <a:t>256×256</a:t>
            </a:r>
          </a:p>
        </p:txBody>
      </p:sp>
      <p:sp>
        <p:nvSpPr>
          <p:cNvPr id="150535" name="object 8"/>
          <p:cNvSpPr txBox="1">
            <a:spLocks noChangeArrowheads="1"/>
          </p:cNvSpPr>
          <p:nvPr/>
        </p:nvSpPr>
        <p:spPr bwMode="auto">
          <a:xfrm>
            <a:off x="2211388" y="5326063"/>
            <a:ext cx="8032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838"/>
              </a:lnSpc>
              <a:spcBef>
                <a:spcPct val="0"/>
              </a:spcBef>
              <a:buFontTx/>
              <a:buNone/>
            </a:pPr>
            <a:r>
              <a:rPr lang="zh-CN" altLang="zh-CN" sz="1500">
                <a:latin typeface="新宋体" panose="02010609030101010101" pitchFamily="49" charset="-122"/>
                <a:ea typeface="新宋体" panose="02010609030101010101" pitchFamily="49" charset="-122"/>
              </a:rPr>
              <a:t>128×128</a:t>
            </a:r>
          </a:p>
        </p:txBody>
      </p:sp>
      <p:sp>
        <p:nvSpPr>
          <p:cNvPr id="150536" name="object 9"/>
          <p:cNvSpPr txBox="1">
            <a:spLocks noChangeArrowheads="1"/>
          </p:cNvSpPr>
          <p:nvPr/>
        </p:nvSpPr>
        <p:spPr bwMode="auto">
          <a:xfrm>
            <a:off x="4243388" y="5305425"/>
            <a:ext cx="608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838"/>
              </a:lnSpc>
              <a:spcBef>
                <a:spcPct val="0"/>
              </a:spcBef>
              <a:buFontTx/>
              <a:buNone/>
            </a:pPr>
            <a:r>
              <a:rPr lang="zh-CN" altLang="zh-CN" sz="1500">
                <a:latin typeface="新宋体" panose="02010609030101010101" pitchFamily="49" charset="-122"/>
                <a:ea typeface="新宋体" panose="02010609030101010101" pitchFamily="49" charset="-122"/>
              </a:rPr>
              <a:t>64×64</a:t>
            </a:r>
          </a:p>
        </p:txBody>
      </p:sp>
      <p:sp>
        <p:nvSpPr>
          <p:cNvPr id="150537" name="object 10"/>
          <p:cNvSpPr txBox="1">
            <a:spLocks noChangeArrowheads="1"/>
          </p:cNvSpPr>
          <p:nvPr/>
        </p:nvSpPr>
        <p:spPr bwMode="auto">
          <a:xfrm>
            <a:off x="6421438" y="5311775"/>
            <a:ext cx="6080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838"/>
              </a:lnSpc>
              <a:spcBef>
                <a:spcPct val="0"/>
              </a:spcBef>
              <a:buFontTx/>
              <a:buNone/>
            </a:pPr>
            <a:r>
              <a:rPr lang="zh-CN" altLang="zh-CN" sz="1500">
                <a:latin typeface="新宋体" panose="02010609030101010101" pitchFamily="49" charset="-122"/>
                <a:ea typeface="新宋体" panose="02010609030101010101" pitchFamily="49" charset="-122"/>
              </a:rPr>
              <a:t>32×32</a:t>
            </a:r>
          </a:p>
        </p:txBody>
      </p:sp>
      <p:sp>
        <p:nvSpPr>
          <p:cNvPr id="12" name="object 4"/>
          <p:cNvSpPr>
            <a:spLocks noGrp="1"/>
          </p:cNvSpPr>
          <p:nvPr>
            <p:ph type="title"/>
          </p:nvPr>
        </p:nvSpPr>
        <p:spPr>
          <a:xfrm>
            <a:off x="182880" y="733176"/>
            <a:ext cx="8653112" cy="836862"/>
          </a:xfrm>
        </p:spPr>
        <p:txBody>
          <a:bodyPr wrap="square" tIns="315943">
            <a:spAutoFit/>
          </a:bodyPr>
          <a:lstStyle/>
          <a:p>
            <a:pPr marL="69850">
              <a:lnSpc>
                <a:spcPts val="3213"/>
              </a:lnSpc>
            </a:pPr>
            <a:r>
              <a:rPr lang="en-US" altLang="zh-CN" sz="4800" dirty="0"/>
              <a:t>Image quality and sampling</a:t>
            </a:r>
            <a:endParaRPr lang="zh-CN" altLang="zh-CN" sz="4800" dirty="0"/>
          </a:p>
        </p:txBody>
      </p:sp>
    </p:spTree>
    <p:extLst>
      <p:ext uri="{BB962C8B-B14F-4D97-AF65-F5344CB8AC3E}">
        <p14:creationId xmlns:p14="http://schemas.microsoft.com/office/powerpoint/2010/main" val="267904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433513" y="2071688"/>
            <a:ext cx="2157412" cy="1465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5" name="object 5"/>
          <p:cNvSpPr/>
          <p:nvPr/>
        </p:nvSpPr>
        <p:spPr>
          <a:xfrm>
            <a:off x="1444625" y="3938588"/>
            <a:ext cx="2149475" cy="1454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6" name="object 6"/>
          <p:cNvSpPr/>
          <p:nvPr/>
        </p:nvSpPr>
        <p:spPr>
          <a:xfrm>
            <a:off x="6200775" y="3937000"/>
            <a:ext cx="2151063" cy="1463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7" name="object 7"/>
          <p:cNvSpPr/>
          <p:nvPr/>
        </p:nvSpPr>
        <p:spPr>
          <a:xfrm>
            <a:off x="3790950" y="3938588"/>
            <a:ext cx="2214563" cy="1485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8" name="object 8"/>
          <p:cNvSpPr txBox="1"/>
          <p:nvPr/>
        </p:nvSpPr>
        <p:spPr>
          <a:xfrm>
            <a:off x="3778250" y="2633663"/>
            <a:ext cx="933450" cy="3159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0860">
              <a:defRPr/>
            </a:pPr>
            <a:r>
              <a:rPr sz="2052" b="1" dirty="0">
                <a:latin typeface="Times New Roman"/>
                <a:cs typeface="Times New Roman"/>
              </a:rPr>
              <a:t>265x180</a:t>
            </a:r>
            <a:endParaRPr sz="2052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98675" y="5465763"/>
            <a:ext cx="803275" cy="3159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0860">
              <a:defRPr/>
            </a:pPr>
            <a:r>
              <a:rPr sz="2052" b="1" dirty="0">
                <a:latin typeface="Times New Roman"/>
                <a:cs typeface="Times New Roman"/>
              </a:rPr>
              <a:t>133x90</a:t>
            </a:r>
            <a:endParaRPr sz="2052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10088" y="5465763"/>
            <a:ext cx="673100" cy="3159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0860">
              <a:defRPr/>
            </a:pPr>
            <a:r>
              <a:rPr sz="2052" b="1" dirty="0">
                <a:latin typeface="Times New Roman"/>
                <a:cs typeface="Times New Roman"/>
              </a:rPr>
              <a:t>66x45</a:t>
            </a:r>
            <a:endParaRPr sz="2052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19913" y="5465763"/>
            <a:ext cx="674687" cy="3159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0860">
              <a:defRPr/>
            </a:pPr>
            <a:r>
              <a:rPr sz="2052" b="1" dirty="0">
                <a:latin typeface="Times New Roman"/>
                <a:cs typeface="Times New Roman"/>
              </a:rPr>
              <a:t>33x22</a:t>
            </a:r>
            <a:endParaRPr sz="2052">
              <a:latin typeface="Times New Roman"/>
              <a:cs typeface="Times New Roman"/>
            </a:endParaRPr>
          </a:p>
        </p:txBody>
      </p:sp>
      <p:sp>
        <p:nvSpPr>
          <p:cNvPr id="14" name="object 4"/>
          <p:cNvSpPr>
            <a:spLocks noGrp="1"/>
          </p:cNvSpPr>
          <p:nvPr>
            <p:ph type="title"/>
          </p:nvPr>
        </p:nvSpPr>
        <p:spPr>
          <a:xfrm>
            <a:off x="38501" y="693475"/>
            <a:ext cx="9105499" cy="775564"/>
          </a:xfrm>
        </p:spPr>
        <p:txBody>
          <a:bodyPr wrap="square" tIns="315943">
            <a:spAutoFit/>
          </a:bodyPr>
          <a:lstStyle/>
          <a:p>
            <a:pPr marL="69850">
              <a:lnSpc>
                <a:spcPts val="3213"/>
              </a:lnSpc>
            </a:pPr>
            <a:r>
              <a:rPr lang="en-US" altLang="zh-CN" sz="4800" dirty="0"/>
              <a:t>Image quality </a:t>
            </a:r>
            <a:r>
              <a:rPr lang="en-US" altLang="zh-CN" sz="4800" dirty="0" smtClean="0"/>
              <a:t>and quantization</a:t>
            </a:r>
            <a:endParaRPr lang="zh-CN" altLang="zh-CN" sz="4800" dirty="0"/>
          </a:p>
        </p:txBody>
      </p:sp>
    </p:spTree>
    <p:extLst>
      <p:ext uri="{BB962C8B-B14F-4D97-AF65-F5344CB8AC3E}">
        <p14:creationId xmlns:p14="http://schemas.microsoft.com/office/powerpoint/2010/main" val="357419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444625" y="2020888"/>
            <a:ext cx="2157413" cy="1466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5" name="object 5"/>
          <p:cNvSpPr/>
          <p:nvPr/>
        </p:nvSpPr>
        <p:spPr>
          <a:xfrm>
            <a:off x="6200775" y="3979863"/>
            <a:ext cx="2159000" cy="1466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6" name="object 6"/>
          <p:cNvSpPr/>
          <p:nvPr/>
        </p:nvSpPr>
        <p:spPr>
          <a:xfrm>
            <a:off x="1444625" y="3979863"/>
            <a:ext cx="2157413" cy="1466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7" name="object 7"/>
          <p:cNvSpPr/>
          <p:nvPr/>
        </p:nvSpPr>
        <p:spPr>
          <a:xfrm>
            <a:off x="3790950" y="3979863"/>
            <a:ext cx="2157413" cy="1466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8" name="object 8"/>
          <p:cNvSpPr txBox="1"/>
          <p:nvPr/>
        </p:nvSpPr>
        <p:spPr>
          <a:xfrm>
            <a:off x="3779838" y="2532063"/>
            <a:ext cx="1193800" cy="3159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0860">
              <a:defRPr/>
            </a:pPr>
            <a:r>
              <a:rPr sz="2052" b="1" dirty="0">
                <a:latin typeface="Times New Roman"/>
                <a:cs typeface="Times New Roman"/>
              </a:rPr>
              <a:t>256</a:t>
            </a:r>
            <a:r>
              <a:rPr sz="2052" b="1" spc="-9" dirty="0">
                <a:latin typeface="SimSun"/>
                <a:cs typeface="SimSun"/>
              </a:rPr>
              <a:t>灰度级</a:t>
            </a:r>
            <a:endParaRPr sz="2052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03438" y="5508625"/>
            <a:ext cx="1063625" cy="3159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0860">
              <a:defRPr/>
            </a:pPr>
            <a:r>
              <a:rPr sz="2052" b="1" dirty="0">
                <a:latin typeface="Times New Roman"/>
                <a:cs typeface="Times New Roman"/>
              </a:rPr>
              <a:t>16</a:t>
            </a:r>
            <a:r>
              <a:rPr sz="2052" b="1" spc="-9" dirty="0">
                <a:latin typeface="SimSun"/>
                <a:cs typeface="SimSun"/>
              </a:rPr>
              <a:t>灰度级</a:t>
            </a:r>
            <a:endParaRPr sz="2052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78338" y="5508625"/>
            <a:ext cx="933450" cy="3159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0860">
              <a:defRPr/>
            </a:pPr>
            <a:r>
              <a:rPr sz="2052" b="1" dirty="0">
                <a:latin typeface="Times New Roman"/>
                <a:cs typeface="Times New Roman"/>
              </a:rPr>
              <a:t>8</a:t>
            </a:r>
            <a:r>
              <a:rPr sz="2052" b="1" spc="-9" dirty="0">
                <a:latin typeface="SimSun"/>
                <a:cs typeface="SimSun"/>
              </a:rPr>
              <a:t>灰度级</a:t>
            </a:r>
            <a:endParaRPr sz="2052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94500" y="5508625"/>
            <a:ext cx="933450" cy="3159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0860">
              <a:defRPr/>
            </a:pPr>
            <a:r>
              <a:rPr sz="2052" b="1" dirty="0">
                <a:latin typeface="Times New Roman"/>
                <a:cs typeface="Times New Roman"/>
              </a:rPr>
              <a:t>4</a:t>
            </a:r>
            <a:r>
              <a:rPr sz="2052" b="1" spc="-9" dirty="0">
                <a:latin typeface="SimSun"/>
                <a:cs typeface="SimSun"/>
              </a:rPr>
              <a:t>灰度级</a:t>
            </a:r>
            <a:endParaRPr sz="2052">
              <a:latin typeface="SimSun"/>
              <a:cs typeface="SimSun"/>
            </a:endParaRPr>
          </a:p>
        </p:txBody>
      </p:sp>
      <p:sp>
        <p:nvSpPr>
          <p:cNvPr id="13" name="object 4"/>
          <p:cNvSpPr>
            <a:spLocks noGrp="1"/>
          </p:cNvSpPr>
          <p:nvPr>
            <p:ph type="title"/>
          </p:nvPr>
        </p:nvSpPr>
        <p:spPr>
          <a:xfrm>
            <a:off x="38501" y="693475"/>
            <a:ext cx="9105499" cy="775564"/>
          </a:xfrm>
        </p:spPr>
        <p:txBody>
          <a:bodyPr wrap="square" tIns="315943">
            <a:spAutoFit/>
          </a:bodyPr>
          <a:lstStyle/>
          <a:p>
            <a:pPr marL="69850">
              <a:lnSpc>
                <a:spcPts val="3213"/>
              </a:lnSpc>
            </a:pPr>
            <a:r>
              <a:rPr lang="en-US" altLang="zh-CN" sz="4800" dirty="0"/>
              <a:t>Image quality </a:t>
            </a:r>
            <a:r>
              <a:rPr lang="en-US" altLang="zh-CN" sz="4800" dirty="0" smtClean="0"/>
              <a:t>and quantization</a:t>
            </a:r>
            <a:endParaRPr lang="zh-CN" altLang="zh-CN" sz="4800" dirty="0"/>
          </a:p>
        </p:txBody>
      </p:sp>
    </p:spTree>
    <p:extLst>
      <p:ext uri="{BB962C8B-B14F-4D97-AF65-F5344CB8AC3E}">
        <p14:creationId xmlns:p14="http://schemas.microsoft.com/office/powerpoint/2010/main" val="425827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2" y="327257"/>
            <a:ext cx="8762600" cy="584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7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Imaging Fundamentals</a:t>
            </a:r>
          </a:p>
          <a:p>
            <a:r>
              <a:rPr lang="en-US" altLang="zh-CN" dirty="0" smtClean="0"/>
              <a:t>Image Representation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5" name="object 4"/>
          <p:cNvSpPr txBox="1">
            <a:spLocks noChangeArrowheads="1"/>
          </p:cNvSpPr>
          <p:nvPr/>
        </p:nvSpPr>
        <p:spPr bwMode="auto">
          <a:xfrm>
            <a:off x="1479550" y="2347913"/>
            <a:ext cx="2301875" cy="31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813"/>
              </a:lnSpc>
              <a:spcBef>
                <a:spcPct val="0"/>
              </a:spcBef>
              <a:buFontTx/>
              <a:buNone/>
            </a:pPr>
            <a:r>
              <a:rPr lang="zh-CN" altLang="zh-CN" sz="2300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256</a:t>
            </a:r>
            <a:r>
              <a:rPr lang="en-US" altLang="zh-CN" sz="2300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endParaRPr lang="zh-CN" altLang="zh-CN" sz="23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166916" name="object 5"/>
          <p:cNvSpPr txBox="1">
            <a:spLocks noChangeArrowheads="1"/>
          </p:cNvSpPr>
          <p:nvPr/>
        </p:nvSpPr>
        <p:spPr bwMode="auto">
          <a:xfrm>
            <a:off x="1531938" y="4878388"/>
            <a:ext cx="2149475" cy="31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813"/>
              </a:lnSpc>
              <a:spcBef>
                <a:spcPct val="0"/>
              </a:spcBef>
              <a:buFontTx/>
              <a:buNone/>
            </a:pPr>
            <a:r>
              <a:rPr lang="zh-CN" altLang="zh-CN" sz="2300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16</a:t>
            </a:r>
            <a:endParaRPr lang="zh-CN" altLang="zh-CN" sz="23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166917" name="object 6"/>
          <p:cNvSpPr txBox="1">
            <a:spLocks noChangeArrowheads="1"/>
          </p:cNvSpPr>
          <p:nvPr/>
        </p:nvSpPr>
        <p:spPr bwMode="auto">
          <a:xfrm>
            <a:off x="1531938" y="3640138"/>
            <a:ext cx="2149475" cy="31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813"/>
              </a:lnSpc>
              <a:spcBef>
                <a:spcPct val="0"/>
              </a:spcBef>
              <a:buFontTx/>
              <a:buNone/>
            </a:pPr>
            <a:r>
              <a:rPr lang="zh-CN" altLang="zh-CN" sz="2300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64</a:t>
            </a:r>
            <a:endParaRPr lang="zh-CN" altLang="zh-CN" sz="23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33813" y="2071688"/>
            <a:ext cx="4235450" cy="1085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8" name="object 8"/>
          <p:cNvSpPr/>
          <p:nvPr/>
        </p:nvSpPr>
        <p:spPr>
          <a:xfrm>
            <a:off x="3833813" y="3330575"/>
            <a:ext cx="4235450" cy="1085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9" name="object 9"/>
          <p:cNvSpPr/>
          <p:nvPr/>
        </p:nvSpPr>
        <p:spPr>
          <a:xfrm>
            <a:off x="3833813" y="4613275"/>
            <a:ext cx="4235450" cy="1085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4004" y="702644"/>
            <a:ext cx="8532796" cy="897556"/>
          </a:xfrm>
        </p:spPr>
        <p:txBody>
          <a:bodyPr/>
          <a:lstStyle/>
          <a:p>
            <a:r>
              <a:rPr lang="en-US" altLang="zh-CN" b="1" dirty="0">
                <a:latin typeface="新宋体" panose="02010609030101010101" pitchFamily="49" charset="-122"/>
                <a:ea typeface="新宋体" panose="02010609030101010101" pitchFamily="49" charset="-122"/>
              </a:rPr>
              <a:t>Image quality</a:t>
            </a:r>
            <a:r>
              <a:rPr lang="zh-CN" altLang="zh-CN" b="1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：</a:t>
            </a:r>
            <a:r>
              <a:rPr lang="en-US" altLang="zh-CN" b="1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682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32350" y="3311625"/>
            <a:ext cx="3127375" cy="2506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5" name="object 5"/>
          <p:cNvSpPr/>
          <p:nvPr/>
        </p:nvSpPr>
        <p:spPr>
          <a:xfrm>
            <a:off x="1574800" y="3311625"/>
            <a:ext cx="3127375" cy="2508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167941" name="object 6"/>
          <p:cNvSpPr txBox="1">
            <a:spLocks noChangeArrowheads="1"/>
          </p:cNvSpPr>
          <p:nvPr/>
        </p:nvSpPr>
        <p:spPr bwMode="auto">
          <a:xfrm>
            <a:off x="1137452" y="1497806"/>
            <a:ext cx="6565900" cy="46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76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1800" dirty="0" smtClean="0">
                <a:solidFill>
                  <a:srgbClr val="FF0000"/>
                </a:solidFill>
                <a:latin typeface="Segoe UI Symbol" panose="020B0502040204020203" pitchFamily="34" charset="0"/>
              </a:rPr>
              <a:t>•</a:t>
            </a:r>
            <a:r>
              <a:rPr lang="zh-CN" altLang="zh-CN" sz="1800" dirty="0">
                <a:solidFill>
                  <a:srgbClr val="FF0000"/>
                </a:solidFill>
                <a:latin typeface="Segoe UI Symbol" panose="020B0502040204020203" pitchFamily="34" charset="0"/>
              </a:rPr>
              <a:t>	</a:t>
            </a:r>
            <a:r>
              <a:rPr lang="en-US" altLang="zh-CN" sz="2800" b="1" dirty="0" smtClean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Contrast </a:t>
            </a:r>
            <a:r>
              <a:rPr lang="en-US" altLang="zh-CN" sz="2800" dirty="0" smtClean="0">
                <a:solidFill>
                  <a:srgbClr val="FF0000"/>
                </a:solidFill>
              </a:rPr>
              <a:t>= Highest / lowest</a:t>
            </a:r>
            <a:endParaRPr lang="zh-CN" altLang="zh-CN" sz="2700" dirty="0">
              <a:solidFill>
                <a:srgbClr val="FF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154004" y="702644"/>
            <a:ext cx="8532796" cy="89755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  <a:lvl2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2pPr>
            <a:lvl3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3pPr>
            <a:lvl4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4pPr>
            <a:lvl5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5pPr>
            <a:lvl6pPr marL="4572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6pPr>
            <a:lvl7pPr marL="9144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7pPr>
            <a:lvl8pPr marL="13716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8pPr>
            <a:lvl9pPr marL="18288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9pPr>
          </a:lstStyle>
          <a:p>
            <a:r>
              <a:rPr lang="en-US" altLang="zh-CN" b="1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Image quality</a:t>
            </a:r>
            <a:r>
              <a:rPr lang="zh-CN" altLang="zh-CN" b="1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：</a:t>
            </a:r>
            <a:r>
              <a:rPr lang="en-US" altLang="zh-CN" b="1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Contrast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901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433513" y="2749550"/>
            <a:ext cx="3076575" cy="24622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5" name="object 5"/>
          <p:cNvSpPr/>
          <p:nvPr/>
        </p:nvSpPr>
        <p:spPr>
          <a:xfrm>
            <a:off x="5187950" y="2749550"/>
            <a:ext cx="3078163" cy="2462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9" name="标题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  <a:lvl2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2pPr>
            <a:lvl3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3pPr>
            <a:lvl4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4pPr>
            <a:lvl5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5pPr>
            <a:lvl6pPr marL="4572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6pPr>
            <a:lvl7pPr marL="9144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7pPr>
            <a:lvl8pPr marL="13716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8pPr>
            <a:lvl9pPr marL="18288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9pPr>
          </a:lstStyle>
          <a:p>
            <a:r>
              <a:rPr lang="en-US" altLang="zh-CN" b="1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Image quality</a:t>
            </a:r>
            <a:r>
              <a:rPr lang="zh-CN" altLang="zh-CN" b="1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：</a:t>
            </a:r>
            <a:r>
              <a:rPr lang="en-US" altLang="zh-CN" b="1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Intensity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17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492250" y="2935288"/>
            <a:ext cx="3076575" cy="2462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6" name="object 6"/>
          <p:cNvSpPr/>
          <p:nvPr/>
        </p:nvSpPr>
        <p:spPr>
          <a:xfrm>
            <a:off x="5926138" y="3425825"/>
            <a:ext cx="1543050" cy="1108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10" name="标题 2"/>
          <p:cNvSpPr txBox="1">
            <a:spLocks/>
          </p:cNvSpPr>
          <p:nvPr/>
        </p:nvSpPr>
        <p:spPr>
          <a:xfrm>
            <a:off x="154004" y="702644"/>
            <a:ext cx="8532796" cy="89755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  <a:lvl2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2pPr>
            <a:lvl3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3pPr>
            <a:lvl4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4pPr>
            <a:lvl5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5pPr>
            <a:lvl6pPr marL="4572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6pPr>
            <a:lvl7pPr marL="9144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7pPr>
            <a:lvl8pPr marL="13716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8pPr>
            <a:lvl9pPr marL="18288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9pPr>
          </a:lstStyle>
          <a:p>
            <a:r>
              <a:rPr lang="en-US" altLang="zh-CN" b="1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Image quality</a:t>
            </a:r>
            <a:r>
              <a:rPr lang="zh-CN" altLang="zh-CN" b="1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：</a:t>
            </a:r>
            <a:r>
              <a:rPr lang="en-US" altLang="zh-CN" b="1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Size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83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495425" y="2933700"/>
            <a:ext cx="3076575" cy="24622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5" name="object 5"/>
          <p:cNvSpPr/>
          <p:nvPr/>
        </p:nvSpPr>
        <p:spPr>
          <a:xfrm>
            <a:off x="4881563" y="2935288"/>
            <a:ext cx="3078162" cy="2462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9" name="标题 2"/>
          <p:cNvSpPr txBox="1">
            <a:spLocks/>
          </p:cNvSpPr>
          <p:nvPr/>
        </p:nvSpPr>
        <p:spPr>
          <a:xfrm>
            <a:off x="154004" y="702644"/>
            <a:ext cx="8532796" cy="89755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  <a:lvl2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2pPr>
            <a:lvl3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3pPr>
            <a:lvl4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4pPr>
            <a:lvl5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5pPr>
            <a:lvl6pPr marL="4572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6pPr>
            <a:lvl7pPr marL="9144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7pPr>
            <a:lvl8pPr marL="13716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8pPr>
            <a:lvl9pPr marL="18288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9pPr>
          </a:lstStyle>
          <a:p>
            <a:r>
              <a:rPr lang="en-US" altLang="zh-CN" b="1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Image quality</a:t>
            </a:r>
            <a:r>
              <a:rPr lang="zh-CN" altLang="zh-CN" b="1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：</a:t>
            </a:r>
            <a:r>
              <a:rPr lang="en-US" altLang="zh-CN" b="1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Levels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550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495425" y="2935288"/>
            <a:ext cx="3076575" cy="2462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5" name="object 5"/>
          <p:cNvSpPr/>
          <p:nvPr/>
        </p:nvSpPr>
        <p:spPr>
          <a:xfrm>
            <a:off x="5065713" y="2933700"/>
            <a:ext cx="3078162" cy="2462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2052"/>
          </a:p>
        </p:txBody>
      </p:sp>
      <p:sp>
        <p:nvSpPr>
          <p:cNvPr id="9" name="标题 2"/>
          <p:cNvSpPr txBox="1">
            <a:spLocks/>
          </p:cNvSpPr>
          <p:nvPr/>
        </p:nvSpPr>
        <p:spPr>
          <a:xfrm>
            <a:off x="154004" y="702644"/>
            <a:ext cx="8532796" cy="89755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  <a:lvl2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2pPr>
            <a:lvl3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3pPr>
            <a:lvl4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4pPr>
            <a:lvl5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5pPr>
            <a:lvl6pPr marL="4572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6pPr>
            <a:lvl7pPr marL="9144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7pPr>
            <a:lvl8pPr marL="13716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8pPr>
            <a:lvl9pPr marL="18288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9pPr>
          </a:lstStyle>
          <a:p>
            <a:r>
              <a:rPr lang="en-US" altLang="zh-CN" b="1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Image quality</a:t>
            </a:r>
            <a:r>
              <a:rPr lang="zh-CN" altLang="zh-CN" b="1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：</a:t>
            </a:r>
            <a:r>
              <a:rPr lang="en-US" altLang="zh-CN" b="1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Saturation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Types of Sensors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1333" y="1600199"/>
            <a:ext cx="751294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Types of Sensors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5931" y="1600199"/>
            <a:ext cx="75017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Digital Image Formats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sz="1800" dirty="0" smtClean="0"/>
              <a:t>Many devices or application programs create, consume, or convert image data. Standard format image files (IFs) are needed to do this productively for a family of devices and programs.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6924" y="1600200"/>
            <a:ext cx="6635476" cy="363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Digital Image Formats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Three Key Factors</a:t>
            </a:r>
          </a:p>
          <a:p>
            <a:pPr lvl="1"/>
            <a:r>
              <a:rPr lang="en-US" altLang="zh-CN" dirty="0" smtClean="0"/>
              <a:t>Image file header</a:t>
            </a:r>
          </a:p>
          <a:p>
            <a:pPr lvl="1"/>
            <a:r>
              <a:rPr lang="en-US" altLang="zh-CN" dirty="0" smtClean="0"/>
              <a:t>Image Data</a:t>
            </a:r>
          </a:p>
          <a:p>
            <a:pPr lvl="1"/>
            <a:r>
              <a:rPr lang="en-US" altLang="zh-CN" dirty="0" smtClean="0"/>
              <a:t>Data Compression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Imaging Process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248" y="1568668"/>
            <a:ext cx="3578773" cy="3933497"/>
          </a:xfrm>
        </p:spPr>
        <p:txBody>
          <a:bodyPr/>
          <a:lstStyle/>
          <a:p>
            <a:r>
              <a:rPr lang="en-US" altLang="zh-CN" sz="2400" dirty="0" smtClean="0"/>
              <a:t>Light reaches surfaces in 3D.</a:t>
            </a:r>
          </a:p>
          <a:p>
            <a:r>
              <a:rPr lang="en-US" altLang="zh-CN" sz="2400" dirty="0" smtClean="0"/>
              <a:t>Surfaces reflect.</a:t>
            </a:r>
          </a:p>
          <a:p>
            <a:r>
              <a:rPr lang="en-US" altLang="zh-CN" sz="2400" dirty="0" smtClean="0"/>
              <a:t>Sensor element receives light energy.</a:t>
            </a:r>
          </a:p>
          <a:p>
            <a:r>
              <a:rPr lang="en-US" altLang="zh-CN" sz="2400" dirty="0" smtClean="0"/>
              <a:t>Intensity is important.</a:t>
            </a:r>
          </a:p>
          <a:p>
            <a:r>
              <a:rPr lang="en-US" altLang="zh-CN" sz="2400" dirty="0" smtClean="0"/>
              <a:t>Angles are important.</a:t>
            </a:r>
          </a:p>
          <a:p>
            <a:r>
              <a:rPr lang="en-US" altLang="zh-CN" sz="2400" dirty="0" smtClean="0"/>
              <a:t>Material is important.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6323" y="1647482"/>
            <a:ext cx="4914899" cy="297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3676323" y="4690231"/>
            <a:ext cx="5010477" cy="162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342900" eaLnBrk="0" hangingPunct="0">
              <a:spcBef>
                <a:spcPct val="20000"/>
              </a:spcBef>
            </a:pPr>
            <a:r>
              <a:rPr lang="en-US" altLang="zh-CN" sz="16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A simplified model of photometric image formation. Light is emitted by one or more light sources, and is then reflected from an object's surface. A portion of this light is directed towards the camera. This simplified model ignores multiple reflections, which often occur in real-world scenes.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Digital Image Formats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Commonly used formats:</a:t>
            </a:r>
          </a:p>
          <a:p>
            <a:pPr lvl="1"/>
            <a:r>
              <a:rPr lang="en-US" altLang="zh-CN" dirty="0" smtClean="0"/>
              <a:t>run-coded binary images</a:t>
            </a:r>
          </a:p>
          <a:p>
            <a:pPr lvl="1"/>
            <a:r>
              <a:rPr lang="en-US" altLang="zh-CN" dirty="0" smtClean="0"/>
              <a:t>PGM: Portable Grey Map</a:t>
            </a:r>
          </a:p>
          <a:p>
            <a:pPr lvl="1"/>
            <a:r>
              <a:rPr lang="en-US" altLang="zh-CN" dirty="0" smtClean="0"/>
              <a:t>GIF image file format</a:t>
            </a:r>
          </a:p>
          <a:p>
            <a:pPr lvl="1"/>
            <a:r>
              <a:rPr lang="en-US" altLang="zh-CN" dirty="0" smtClean="0"/>
              <a:t>TIFF image file format</a:t>
            </a:r>
          </a:p>
          <a:p>
            <a:pPr lvl="1"/>
            <a:r>
              <a:rPr lang="en-US" altLang="zh-CN" dirty="0" smtClean="0"/>
              <a:t>JPEG format for still photos</a:t>
            </a:r>
          </a:p>
          <a:p>
            <a:pPr lvl="1"/>
            <a:r>
              <a:rPr lang="en-US" altLang="zh-CN" dirty="0" smtClean="0"/>
              <a:t>PostScript</a:t>
            </a:r>
          </a:p>
          <a:p>
            <a:pPr lvl="1"/>
            <a:r>
              <a:rPr lang="en-US" altLang="zh-CN" dirty="0" smtClean="0"/>
              <a:t>MPEG </a:t>
            </a:r>
            <a:r>
              <a:rPr lang="en-US" altLang="zh-CN" smtClean="0"/>
              <a:t>format for videos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Information We Can Use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5931" y="1600200"/>
            <a:ext cx="7227011" cy="364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39601" y="5305124"/>
            <a:ext cx="1332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Color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Information We Can Use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66562" name="Picture 2" descr="C:\Users\Swarm\Desktop\07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2508" y="1600198"/>
            <a:ext cx="2735317" cy="2735317"/>
          </a:xfrm>
          <a:prstGeom prst="rect">
            <a:avLst/>
          </a:prstGeom>
          <a:noFill/>
        </p:spPr>
      </p:pic>
      <p:pic>
        <p:nvPicPr>
          <p:cNvPr id="66563" name="Picture 3" descr="C:\Users\Swarm\Desktop\07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1577" y="1600198"/>
            <a:ext cx="2735317" cy="2735317"/>
          </a:xfrm>
          <a:prstGeom prst="rect">
            <a:avLst/>
          </a:prstGeom>
          <a:noFill/>
        </p:spPr>
      </p:pic>
      <p:pic>
        <p:nvPicPr>
          <p:cNvPr id="66564" name="Picture 4" descr="C:\Users\Swarm\Desktop\05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2515" y="3621033"/>
            <a:ext cx="2735317" cy="273531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7462" y="4981958"/>
            <a:ext cx="2215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Pixel Intensity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Information We Can Use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4386" y="1600200"/>
            <a:ext cx="6572414" cy="4471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68014" y="3011214"/>
            <a:ext cx="2215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Texture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Information We Can Use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0565" y="1600200"/>
            <a:ext cx="5722419" cy="372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1939159"/>
            <a:ext cx="23633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Color, Texture and Proximity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Information We Can Use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3216" y="1600199"/>
            <a:ext cx="3134681" cy="3397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2372" y="1600201"/>
            <a:ext cx="4131821" cy="2332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044965" y="4351337"/>
            <a:ext cx="236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Shape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Segmentation by Information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011" y="1624469"/>
            <a:ext cx="8086725" cy="476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Information We Can Use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3001" y="1600200"/>
            <a:ext cx="5963799" cy="404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78435" y="2798406"/>
            <a:ext cx="18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Motion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 #1: View Point Variation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2601" y="1600200"/>
            <a:ext cx="7032406" cy="4670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34579" y="5301734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Michelangelo 1475-1564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 #2: Illumination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822" y="2314411"/>
            <a:ext cx="7504386" cy="294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 Acquisition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2400" y="1615966"/>
            <a:ext cx="6647300" cy="453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959350" y="6198690"/>
            <a:ext cx="2633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Adapted from Gonzales and Woods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 #3: Occlusion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357" y="1600200"/>
            <a:ext cx="4152900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34579" y="5301734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Magritte, 1957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 #4: Scale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8025" y="1609289"/>
            <a:ext cx="2647950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 #5: Deformation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9549" y="1600200"/>
            <a:ext cx="7291224" cy="356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781503" y="5628290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Xu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Beihong</a:t>
            </a:r>
            <a:r>
              <a:rPr lang="en-US" altLang="zh-CN" dirty="0" smtClean="0"/>
              <a:t> 1943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 #6: Background Clutter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0940" y="1600200"/>
            <a:ext cx="568358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 #7: Intra-Class Variation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277" y="1600200"/>
            <a:ext cx="770766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	Thank you for your attention and attendance.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45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 Acquisition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795" y="1615966"/>
            <a:ext cx="788087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959350" y="6198690"/>
            <a:ext cx="2052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Adapted from Rick </a:t>
            </a:r>
            <a:r>
              <a:rPr lang="en-US" altLang="zh-CN" sz="1200" dirty="0" err="1" smtClean="0"/>
              <a:t>Szeliski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Imaging Devices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sz="3600" dirty="0" smtClean="0"/>
          </a:p>
          <a:p>
            <a:endParaRPr lang="en-US" altLang="zh-CN" sz="3600" dirty="0" smtClean="0"/>
          </a:p>
          <a:p>
            <a:endParaRPr lang="en-US" altLang="zh-CN" dirty="0" smtClean="0"/>
          </a:p>
          <a:p>
            <a:pPr algn="ctr">
              <a:buNone/>
            </a:pPr>
            <a:r>
              <a:rPr lang="en-US" altLang="zh-CN" sz="2000" dirty="0" smtClean="0"/>
              <a:t>	CCD cameras: central role of the frame buffer in image processing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9638" y="1600200"/>
            <a:ext cx="7324725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Human Eyes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algn="ctr">
              <a:buNone/>
            </a:pPr>
            <a:r>
              <a:rPr lang="en-US" altLang="zh-CN" sz="2400" dirty="0" smtClean="0"/>
              <a:t>	Crude sketch of the human eye as camera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702" y="1679030"/>
            <a:ext cx="7420898" cy="3208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the Computer Gets from an Image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057" y="1999758"/>
            <a:ext cx="7472855" cy="2782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Sampling and Quantization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6CDA1-B2C2-440A-BCF6-820C15D1F7D4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7059" y="1615966"/>
            <a:ext cx="4552950" cy="451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959350" y="6198690"/>
            <a:ext cx="2633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Adapted from Gonzales and Woods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11484</TotalTime>
  <Words>489</Words>
  <Application>Microsoft Office PowerPoint</Application>
  <PresentationFormat>全屏显示(4:3)</PresentationFormat>
  <Paragraphs>178</Paragraphs>
  <Slides>45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0" baseType="lpstr">
      <vt:lpstr>PMingLiU</vt:lpstr>
      <vt:lpstr>宋体</vt:lpstr>
      <vt:lpstr>宋体</vt:lpstr>
      <vt:lpstr>新宋体</vt:lpstr>
      <vt:lpstr>幼圆</vt:lpstr>
      <vt:lpstr>Arial</vt:lpstr>
      <vt:lpstr>Calibri</vt:lpstr>
      <vt:lpstr>Century Gothic</vt:lpstr>
      <vt:lpstr>Courier New</vt:lpstr>
      <vt:lpstr>Palatino Linotype</vt:lpstr>
      <vt:lpstr>Segoe UI Symbol</vt:lpstr>
      <vt:lpstr>Times</vt:lpstr>
      <vt:lpstr>Times New Roman</vt:lpstr>
      <vt:lpstr>Executive</vt:lpstr>
      <vt:lpstr>Photo Editor Photo</vt:lpstr>
      <vt:lpstr>Computer Vision Lecture 2: Imaging Fundamentals and Image Representation</vt:lpstr>
      <vt:lpstr>Outline</vt:lpstr>
      <vt:lpstr>Imaging Process</vt:lpstr>
      <vt:lpstr>Image Acquisition</vt:lpstr>
      <vt:lpstr>Image Acquisition</vt:lpstr>
      <vt:lpstr>Imaging Devices</vt:lpstr>
      <vt:lpstr>The Human Eyes</vt:lpstr>
      <vt:lpstr>What the Computer Gets from an Image</vt:lpstr>
      <vt:lpstr>Sampling and Quantization</vt:lpstr>
      <vt:lpstr>Sampling and Quantization</vt:lpstr>
      <vt:lpstr>Quantization</vt:lpstr>
      <vt:lpstr>Image Representation</vt:lpstr>
      <vt:lpstr>Image Representation</vt:lpstr>
      <vt:lpstr>Vision: a split personality</vt:lpstr>
      <vt:lpstr>Image quality and sampling</vt:lpstr>
      <vt:lpstr>Image quality and sampling</vt:lpstr>
      <vt:lpstr>Image quality and quantization</vt:lpstr>
      <vt:lpstr>Image quality and quantization</vt:lpstr>
      <vt:lpstr>PowerPoint 演示文稿</vt:lpstr>
      <vt:lpstr>Image quality：Level</vt:lpstr>
      <vt:lpstr>PowerPoint 演示文稿</vt:lpstr>
      <vt:lpstr>Image quality：Intensity</vt:lpstr>
      <vt:lpstr>PowerPoint 演示文稿</vt:lpstr>
      <vt:lpstr>PowerPoint 演示文稿</vt:lpstr>
      <vt:lpstr>PowerPoint 演示文稿</vt:lpstr>
      <vt:lpstr>Other Types of Sensors</vt:lpstr>
      <vt:lpstr>Other Types of Sensors</vt:lpstr>
      <vt:lpstr>Digital Image Formats</vt:lpstr>
      <vt:lpstr>Digital Image Formats</vt:lpstr>
      <vt:lpstr>Digital Image Formats</vt:lpstr>
      <vt:lpstr>Information We Can Use</vt:lpstr>
      <vt:lpstr>Information We Can Use</vt:lpstr>
      <vt:lpstr>Information We Can Use</vt:lpstr>
      <vt:lpstr>Information We Can Use</vt:lpstr>
      <vt:lpstr>Information We Can Use</vt:lpstr>
      <vt:lpstr>Segmentation by Information</vt:lpstr>
      <vt:lpstr>Information We Can Use</vt:lpstr>
      <vt:lpstr>Challenge #1: View Point Variation</vt:lpstr>
      <vt:lpstr>Challenge #2: Illumination</vt:lpstr>
      <vt:lpstr>Challenge #3: Occlusion</vt:lpstr>
      <vt:lpstr>Challenge #4: Scale</vt:lpstr>
      <vt:lpstr>Challenge #5: Deformation</vt:lpstr>
      <vt:lpstr>Challenge #6: Background Clutter</vt:lpstr>
      <vt:lpstr>Challenge #7: Intra-Class Variation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Curriculum</dc:title>
  <dc:creator>Apple</dc:creator>
  <cp:lastModifiedBy>User</cp:lastModifiedBy>
  <cp:revision>691</cp:revision>
  <dcterms:created xsi:type="dcterms:W3CDTF">2012-04-18T07:05:14Z</dcterms:created>
  <dcterms:modified xsi:type="dcterms:W3CDTF">2019-09-15T06:20:42Z</dcterms:modified>
</cp:coreProperties>
</file>